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6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9"/>
  </p:notesMasterIdLst>
  <p:sldIdLst>
    <p:sldId id="314" r:id="rId5"/>
    <p:sldId id="545" r:id="rId6"/>
    <p:sldId id="610" r:id="rId7"/>
    <p:sldId id="319" r:id="rId8"/>
    <p:sldId id="410" r:id="rId9"/>
    <p:sldId id="605" r:id="rId10"/>
    <p:sldId id="614" r:id="rId11"/>
    <p:sldId id="316" r:id="rId12"/>
    <p:sldId id="611" r:id="rId13"/>
    <p:sldId id="612" r:id="rId14"/>
    <p:sldId id="621" r:id="rId15"/>
    <p:sldId id="620" r:id="rId16"/>
    <p:sldId id="569" r:id="rId17"/>
    <p:sldId id="570" r:id="rId18"/>
    <p:sldId id="622" r:id="rId19"/>
    <p:sldId id="624" r:id="rId20"/>
    <p:sldId id="606" r:id="rId21"/>
    <p:sldId id="625" r:id="rId22"/>
    <p:sldId id="603" r:id="rId23"/>
    <p:sldId id="500" r:id="rId24"/>
    <p:sldId id="417" r:id="rId25"/>
    <p:sldId id="503" r:id="rId26"/>
    <p:sldId id="498" r:id="rId27"/>
    <p:sldId id="422" r:id="rId28"/>
    <p:sldId id="628" r:id="rId29"/>
    <p:sldId id="626" r:id="rId30"/>
    <p:sldId id="637" r:id="rId31"/>
    <p:sldId id="636" r:id="rId32"/>
    <p:sldId id="629" r:id="rId33"/>
    <p:sldId id="631" r:id="rId34"/>
    <p:sldId id="638" r:id="rId35"/>
    <p:sldId id="632" r:id="rId36"/>
    <p:sldId id="634" r:id="rId37"/>
    <p:sldId id="345" r:id="rId38"/>
    <p:sldId id="633" r:id="rId39"/>
    <p:sldId id="341" r:id="rId40"/>
    <p:sldId id="409" r:id="rId41"/>
    <p:sldId id="558" r:id="rId42"/>
    <p:sldId id="642" r:id="rId43"/>
    <p:sldId id="563" r:id="rId44"/>
    <p:sldId id="643" r:id="rId45"/>
    <p:sldId id="607" r:id="rId46"/>
    <p:sldId id="506" r:id="rId47"/>
    <p:sldId id="645" r:id="rId48"/>
    <p:sldId id="528" r:id="rId49"/>
    <p:sldId id="577" r:id="rId50"/>
    <p:sldId id="646" r:id="rId51"/>
    <p:sldId id="578" r:id="rId52"/>
    <p:sldId id="471" r:id="rId53"/>
    <p:sldId id="509" r:id="rId54"/>
    <p:sldId id="648" r:id="rId55"/>
    <p:sldId id="532" r:id="rId56"/>
    <p:sldId id="533" r:id="rId57"/>
    <p:sldId id="651" r:id="rId58"/>
    <p:sldId id="654" r:id="rId59"/>
    <p:sldId id="536" r:id="rId60"/>
    <p:sldId id="655" r:id="rId61"/>
    <p:sldId id="594" r:id="rId62"/>
    <p:sldId id="653" r:id="rId63"/>
    <p:sldId id="598" r:id="rId64"/>
    <p:sldId id="596" r:id="rId65"/>
    <p:sldId id="649" r:id="rId66"/>
    <p:sldId id="639" r:id="rId67"/>
    <p:sldId id="619" r:id="rId6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A27A9C7-ECD4-417A-B120-741041AEE1F2}">
          <p14:sldIdLst>
            <p14:sldId id="314"/>
          </p14:sldIdLst>
        </p14:section>
        <p14:section name="Problem" id="{658CDC75-6F02-4653-A93C-C93A591919BE}">
          <p14:sldIdLst>
            <p14:sldId id="545"/>
            <p14:sldId id="610"/>
            <p14:sldId id="319"/>
            <p14:sldId id="410"/>
          </p14:sldIdLst>
        </p14:section>
        <p14:section name="Solution" id="{3814ADEA-866D-4944-BA8A-AF26FCB04961}">
          <p14:sldIdLst>
            <p14:sldId id="605"/>
            <p14:sldId id="614"/>
            <p14:sldId id="316"/>
            <p14:sldId id="611"/>
            <p14:sldId id="612"/>
            <p14:sldId id="621"/>
            <p14:sldId id="620"/>
            <p14:sldId id="569"/>
            <p14:sldId id="570"/>
            <p14:sldId id="622"/>
            <p14:sldId id="624"/>
          </p14:sldIdLst>
        </p14:section>
        <p14:section name="Data" id="{5C431F36-3D7F-4BFB-A2C6-90614511EFFF}">
          <p14:sldIdLst>
            <p14:sldId id="606"/>
            <p14:sldId id="625"/>
            <p14:sldId id="603"/>
            <p14:sldId id="500"/>
            <p14:sldId id="417"/>
            <p14:sldId id="503"/>
            <p14:sldId id="498"/>
            <p14:sldId id="422"/>
            <p14:sldId id="628"/>
            <p14:sldId id="626"/>
            <p14:sldId id="637"/>
            <p14:sldId id="636"/>
            <p14:sldId id="629"/>
            <p14:sldId id="631"/>
            <p14:sldId id="638"/>
            <p14:sldId id="632"/>
            <p14:sldId id="634"/>
            <p14:sldId id="345"/>
            <p14:sldId id="633"/>
            <p14:sldId id="341"/>
            <p14:sldId id="409"/>
            <p14:sldId id="558"/>
            <p14:sldId id="642"/>
            <p14:sldId id="563"/>
            <p14:sldId id="643"/>
          </p14:sldIdLst>
        </p14:section>
        <p14:section name="Verification" id="{4373B73A-00B1-47AF-B80F-FDCA870E2926}">
          <p14:sldIdLst>
            <p14:sldId id="607"/>
            <p14:sldId id="506"/>
            <p14:sldId id="645"/>
            <p14:sldId id="528"/>
            <p14:sldId id="577"/>
            <p14:sldId id="646"/>
            <p14:sldId id="578"/>
            <p14:sldId id="471"/>
            <p14:sldId id="509"/>
            <p14:sldId id="648"/>
            <p14:sldId id="532"/>
            <p14:sldId id="533"/>
            <p14:sldId id="651"/>
            <p14:sldId id="654"/>
            <p14:sldId id="536"/>
            <p14:sldId id="655"/>
            <p14:sldId id="594"/>
            <p14:sldId id="653"/>
            <p14:sldId id="598"/>
            <p14:sldId id="596"/>
            <p14:sldId id="649"/>
          </p14:sldIdLst>
        </p14:section>
        <p14:section name="Plan" id="{56AF185C-D41C-4D60-84C7-E325B90F5196}">
          <p14:sldIdLst>
            <p14:sldId id="639"/>
          </p14:sldIdLst>
        </p14:section>
        <p14:section name="Extra" id="{F544F048-B5A2-49D9-886A-23A960D58F23}">
          <p14:sldIdLst>
            <p14:sldId id="6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9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1ABC9C"/>
    <a:srgbClr val="E7E6E6"/>
    <a:srgbClr val="565656"/>
    <a:srgbClr val="FFFFFF"/>
    <a:srgbClr val="F8F8F8"/>
    <a:srgbClr val="FE1359"/>
    <a:srgbClr val="FAF8F9"/>
    <a:srgbClr val="F9E5D7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30" autoAdjust="0"/>
    <p:restoredTop sz="81327" autoAdjust="0"/>
  </p:normalViewPr>
  <p:slideViewPr>
    <p:cSldViewPr snapToGrid="0">
      <p:cViewPr varScale="1">
        <p:scale>
          <a:sx n="90" d="100"/>
          <a:sy n="90" d="100"/>
        </p:scale>
        <p:origin x="1038" y="84"/>
      </p:cViewPr>
      <p:guideLst>
        <p:guide orient="horz" pos="2160"/>
        <p:guide pos="3840"/>
        <p:guide pos="529"/>
        <p:guide pos="7197"/>
      </p:guideLst>
    </p:cSldViewPr>
  </p:slideViewPr>
  <p:outlineViewPr>
    <p:cViewPr>
      <p:scale>
        <a:sx n="33" d="100"/>
        <a:sy n="33" d="100"/>
      </p:scale>
      <p:origin x="0" y="-27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0.96799999999999997</c:v>
                </c:pt>
                <c:pt idx="1">
                  <c:v>0.92100000000000004</c:v>
                </c:pt>
                <c:pt idx="2">
                  <c:v>0.90100000000000002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DB-49EC-8CB9-7412F2DC07A2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0.92400000000000004</c:v>
                </c:pt>
                <c:pt idx="1">
                  <c:v>0.88300000000000001</c:v>
                </c:pt>
                <c:pt idx="2">
                  <c:v>0.879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ADB-49EC-8CB9-7412F2DC07A2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0.875</c:v>
                </c:pt>
                <c:pt idx="1">
                  <c:v>0.84699999999999998</c:v>
                </c:pt>
                <c:pt idx="2">
                  <c:v>0.82699999999999996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ADB-49EC-8CB9-7412F2DC07A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ax val="1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0.97899999999999998</c:v>
                </c:pt>
                <c:pt idx="1">
                  <c:v>0.93400000000000005</c:v>
                </c:pt>
                <c:pt idx="2">
                  <c:v>0.96799999999999997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B8-46AA-95A8-C9BCC2B9A71B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0.93799999999999994</c:v>
                </c:pt>
                <c:pt idx="1">
                  <c:v>0.96199999999999997</c:v>
                </c:pt>
                <c:pt idx="2">
                  <c:v>0.97799999999999998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B8-46AA-95A8-C9BCC2B9A71B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0.96499999999999997</c:v>
                </c:pt>
                <c:pt idx="1">
                  <c:v>0.98799999999999999</c:v>
                </c:pt>
                <c:pt idx="2">
                  <c:v>0.96299999999999997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EB8-46AA-95A8-C9BCC2B9A71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0.97199999999999998</c:v>
                </c:pt>
                <c:pt idx="1">
                  <c:v>0.92600000000000005</c:v>
                </c:pt>
                <c:pt idx="2">
                  <c:v>0.92700000000000005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C0-466A-89B6-89A90FF7C1DA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0.93</c:v>
                </c:pt>
                <c:pt idx="1">
                  <c:v>0.91300000000000003</c:v>
                </c:pt>
                <c:pt idx="2">
                  <c:v>0.91800000000000004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C0-466A-89B6-89A90FF7C1DA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0.91</c:v>
                </c:pt>
                <c:pt idx="1">
                  <c:v>0.90300000000000002</c:v>
                </c:pt>
                <c:pt idx="2">
                  <c:v>0.88400000000000001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C0-466A-89B6-89A90FF7C1D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-3.7949752986862317E-2</c:v>
                </c:pt>
                <c:pt idx="1">
                  <c:v>6.9083750555583023E-3</c:v>
                </c:pt>
                <c:pt idx="2">
                  <c:v>-1.1853648710934417E-2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2F-4DA0-8D55-2A8CEDE53B85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-4.7325628749109283E-2</c:v>
                </c:pt>
                <c:pt idx="1">
                  <c:v>2.9249651880730587E-3</c:v>
                </c:pt>
                <c:pt idx="2">
                  <c:v>-9.2454947990436853E-3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2F-4DA0-8D55-2A8CEDE53B85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-1.2246446899698227E-2</c:v>
                </c:pt>
                <c:pt idx="1">
                  <c:v>9.4918041695568611E-4</c:v>
                </c:pt>
                <c:pt idx="2">
                  <c:v>1.5233703604961013E-3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2F-4DA0-8D55-2A8CEDE53B8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</c:v>
                </c:pt>
                <c:pt idx="1">
                  <c:v>Bottom</c:v>
                </c:pt>
                <c:pt idx="2">
                  <c:v>Total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0.88300000000000001</c:v>
                </c:pt>
                <c:pt idx="1">
                  <c:v>0.96199999999999997</c:v>
                </c:pt>
                <c:pt idx="2">
                  <c:v>0.91300000000000003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DD-4598-8798-6824CDAA59A3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12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</c:v>
                </c:pt>
                <c:pt idx="1">
                  <c:v>Bottom</c:v>
                </c:pt>
                <c:pt idx="2">
                  <c:v>Total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0.95389541581427506</c:v>
                </c:pt>
                <c:pt idx="1">
                  <c:v>0.9542362743742252</c:v>
                </c:pt>
                <c:pt idx="2">
                  <c:v>0.95402495056718961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CDD-4598-8798-6824CDAA59A3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20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</c:v>
                </c:pt>
                <c:pt idx="1">
                  <c:v>Bottom</c:v>
                </c:pt>
                <c:pt idx="2">
                  <c:v>Total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0.9963542100310635</c:v>
                </c:pt>
                <c:pt idx="1">
                  <c:v>0.96946958330599287</c:v>
                </c:pt>
                <c:pt idx="2">
                  <c:v>0.98561427467112628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CDD-4598-8798-6824CDAA59A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ax val="1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Worst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無限制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0.97199999999999998</c:v>
                </c:pt>
                <c:pt idx="1">
                  <c:v>0.96</c:v>
                </c:pt>
                <c:pt idx="2">
                  <c:v>0.95</c:v>
                </c:pt>
                <c:pt idx="3">
                  <c:v>0.93299999999999994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C7-4EC0-BF4E-FA76A2B4F1E4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無限制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0.91299999999999992</c:v>
                </c:pt>
                <c:pt idx="1">
                  <c:v>0.877</c:v>
                </c:pt>
                <c:pt idx="2">
                  <c:v>0.84699999999999998</c:v>
                </c:pt>
                <c:pt idx="3">
                  <c:v>0.83799999999999997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2C7-4EC0-BF4E-FA76A2B4F1E4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Best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無限制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0.88400000000000001</c:v>
                </c:pt>
                <c:pt idx="1">
                  <c:v>0.85400000000000009</c:v>
                </c:pt>
                <c:pt idx="2">
                  <c:v>0.83099999999999996</c:v>
                </c:pt>
                <c:pt idx="3">
                  <c:v>0.76900000000000002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2C7-4EC0-BF4E-FA76A2B4F1E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70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0.96899999999999997</c:v>
                </c:pt>
                <c:pt idx="1">
                  <c:v>0.98362443050577097</c:v>
                </c:pt>
                <c:pt idx="2">
                  <c:v>0.9545620505860043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5C-47F2-8D81-6D57E78F95EC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0.95822843243651423</c:v>
                </c:pt>
                <c:pt idx="1">
                  <c:v>0.96637017055845364</c:v>
                </c:pt>
                <c:pt idx="2">
                  <c:v>0.96882785995617682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05C-47F2-8D81-6D57E78F95EC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0.95845011730724239</c:v>
                </c:pt>
                <c:pt idx="1">
                  <c:v>0.96930798590876444</c:v>
                </c:pt>
                <c:pt idx="2">
                  <c:v>0.97592725654198931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05C-47F2-8D81-6D57E78F95E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Mode 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工作表1!$B$2:$B$6</c:f>
              <c:numCache>
                <c:formatCode>0.000</c:formatCode>
                <c:ptCount val="5"/>
                <c:pt idx="0">
                  <c:v>1</c:v>
                </c:pt>
                <c:pt idx="1">
                  <c:v>0.83840175705355646</c:v>
                </c:pt>
                <c:pt idx="2">
                  <c:v>0.58033451596553476</c:v>
                </c:pt>
                <c:pt idx="3">
                  <c:v>0.26365306639635078</c:v>
                </c:pt>
                <c:pt idx="4" formatCode="General">
                  <c:v>0</c:v>
                </c:pt>
              </c:numCache>
            </c:numRef>
          </c:xVal>
          <c:yVal>
            <c:numRef>
              <c:f>工作表1!$A$2:$A$6</c:f>
              <c:numCache>
                <c:formatCode>General</c:formatCode>
                <c:ptCount val="5"/>
                <c:pt idx="0">
                  <c:v>16.5</c:v>
                </c:pt>
                <c:pt idx="1">
                  <c:v>12.5</c:v>
                </c:pt>
                <c:pt idx="2">
                  <c:v>8.5</c:v>
                </c:pt>
                <c:pt idx="3">
                  <c:v>4.5</c:v>
                </c:pt>
                <c:pt idx="4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175-4F61-BF71-D3DF7533FDD9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Mode 2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工作表1!$C$2:$C$6</c:f>
              <c:numCache>
                <c:formatCode>General</c:formatCode>
                <c:ptCount val="5"/>
                <c:pt idx="0">
                  <c:v>1</c:v>
                </c:pt>
                <c:pt idx="1">
                  <c:v>-0.18335815338793746</c:v>
                </c:pt>
                <c:pt idx="2">
                  <c:v>-1.0672002978406554</c:v>
                </c:pt>
                <c:pt idx="3">
                  <c:v>-0.86074708364358399</c:v>
                </c:pt>
                <c:pt idx="4">
                  <c:v>0</c:v>
                </c:pt>
              </c:numCache>
            </c:numRef>
          </c:xVal>
          <c:yVal>
            <c:numRef>
              <c:f>工作表1!$A$2:$A$6</c:f>
              <c:numCache>
                <c:formatCode>General</c:formatCode>
                <c:ptCount val="5"/>
                <c:pt idx="0">
                  <c:v>16.5</c:v>
                </c:pt>
                <c:pt idx="1">
                  <c:v>12.5</c:v>
                </c:pt>
                <c:pt idx="2">
                  <c:v>8.5</c:v>
                </c:pt>
                <c:pt idx="3">
                  <c:v>4.5</c:v>
                </c:pt>
                <c:pt idx="4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0175-4F61-BF71-D3DF7533FDD9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Mode 3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工作表1!$D$2:$D$6</c:f>
              <c:numCache>
                <c:formatCode>General</c:formatCode>
                <c:ptCount val="5"/>
                <c:pt idx="0">
                  <c:v>1</c:v>
                </c:pt>
                <c:pt idx="1">
                  <c:v>-1.6052255639097743</c:v>
                </c:pt>
                <c:pt idx="2">
                  <c:v>-0.19975563909774435</c:v>
                </c:pt>
                <c:pt idx="3">
                  <c:v>1.7513721804511277</c:v>
                </c:pt>
                <c:pt idx="4">
                  <c:v>0</c:v>
                </c:pt>
              </c:numCache>
            </c:numRef>
          </c:xVal>
          <c:yVal>
            <c:numRef>
              <c:f>工作表1!$A$2:$A$6</c:f>
              <c:numCache>
                <c:formatCode>General</c:formatCode>
                <c:ptCount val="5"/>
                <c:pt idx="0">
                  <c:v>16.5</c:v>
                </c:pt>
                <c:pt idx="1">
                  <c:v>12.5</c:v>
                </c:pt>
                <c:pt idx="2">
                  <c:v>8.5</c:v>
                </c:pt>
                <c:pt idx="3">
                  <c:v>4.5</c:v>
                </c:pt>
                <c:pt idx="4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0175-4F61-BF71-D3DF7533FD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14405535"/>
        <c:axId val="1314415103"/>
      </c:scatterChart>
      <c:valAx>
        <c:axId val="131440553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14415103"/>
        <c:crosses val="autoZero"/>
        <c:crossBetween val="midCat"/>
      </c:valAx>
      <c:valAx>
        <c:axId val="1314415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1440553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image" Target="../media/image9.wmf"/><Relationship Id="rId7" Type="http://schemas.openxmlformats.org/officeDocument/2006/relationships/image" Target="../media/image13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6" Type="http://schemas.openxmlformats.org/officeDocument/2006/relationships/image" Target="../media/image12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Relationship Id="rId5" Type="http://schemas.openxmlformats.org/officeDocument/2006/relationships/image" Target="../media/image72.wmf"/><Relationship Id="rId4" Type="http://schemas.openxmlformats.org/officeDocument/2006/relationships/image" Target="../media/image71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Relationship Id="rId4" Type="http://schemas.openxmlformats.org/officeDocument/2006/relationships/image" Target="../media/image78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image" Target="../media/image93.wmf"/><Relationship Id="rId1" Type="http://schemas.openxmlformats.org/officeDocument/2006/relationships/image" Target="../media/image86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98.wmf"/><Relationship Id="rId1" Type="http://schemas.openxmlformats.org/officeDocument/2006/relationships/image" Target="../media/image29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4" Type="http://schemas.openxmlformats.org/officeDocument/2006/relationships/image" Target="../media/image19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2" Type="http://schemas.openxmlformats.org/officeDocument/2006/relationships/image" Target="../media/image101.wmf"/><Relationship Id="rId1" Type="http://schemas.openxmlformats.org/officeDocument/2006/relationships/image" Target="../media/image86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image" Target="../media/image113.wmf"/><Relationship Id="rId1" Type="http://schemas.openxmlformats.org/officeDocument/2006/relationships/image" Target="../media/image112.wmf"/><Relationship Id="rId5" Type="http://schemas.openxmlformats.org/officeDocument/2006/relationships/image" Target="../media/image116.wmf"/><Relationship Id="rId4" Type="http://schemas.openxmlformats.org/officeDocument/2006/relationships/image" Target="../media/image115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image" Target="../media/image113.wmf"/><Relationship Id="rId1" Type="http://schemas.openxmlformats.org/officeDocument/2006/relationships/image" Target="../media/image112.wmf"/><Relationship Id="rId5" Type="http://schemas.openxmlformats.org/officeDocument/2006/relationships/image" Target="../media/image119.wmf"/><Relationship Id="rId4" Type="http://schemas.openxmlformats.org/officeDocument/2006/relationships/image" Target="../media/image115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2" Type="http://schemas.openxmlformats.org/officeDocument/2006/relationships/image" Target="../media/image121.wmf"/><Relationship Id="rId1" Type="http://schemas.openxmlformats.org/officeDocument/2006/relationships/image" Target="../media/image120.wmf"/><Relationship Id="rId5" Type="http://schemas.openxmlformats.org/officeDocument/2006/relationships/image" Target="../media/image119.wmf"/><Relationship Id="rId4" Type="http://schemas.openxmlformats.org/officeDocument/2006/relationships/image" Target="../media/image123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wmf"/><Relationship Id="rId2" Type="http://schemas.openxmlformats.org/officeDocument/2006/relationships/image" Target="../media/image127.wmf"/><Relationship Id="rId1" Type="http://schemas.openxmlformats.org/officeDocument/2006/relationships/image" Target="../media/image126.wmf"/><Relationship Id="rId5" Type="http://schemas.openxmlformats.org/officeDocument/2006/relationships/image" Target="../media/image116.wmf"/><Relationship Id="rId4" Type="http://schemas.openxmlformats.org/officeDocument/2006/relationships/image" Target="../media/image129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1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wmf"/><Relationship Id="rId2" Type="http://schemas.openxmlformats.org/officeDocument/2006/relationships/image" Target="../media/image157.wmf"/><Relationship Id="rId1" Type="http://schemas.openxmlformats.org/officeDocument/2006/relationships/image" Target="../media/image156.wmf"/><Relationship Id="rId5" Type="http://schemas.openxmlformats.org/officeDocument/2006/relationships/image" Target="../media/image160.wmf"/><Relationship Id="rId4" Type="http://schemas.openxmlformats.org/officeDocument/2006/relationships/image" Target="../media/image159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9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18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4" Type="http://schemas.openxmlformats.org/officeDocument/2006/relationships/image" Target="../media/image47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Relationship Id="rId4" Type="http://schemas.openxmlformats.org/officeDocument/2006/relationships/image" Target="../media/image52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B05D-A85A-41E9-95F8-557FC4A8E4EF}" type="datetimeFigureOut">
              <a:rPr lang="zh-TW" altLang="en-US" smtClean="0"/>
              <a:t>2019/6/26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FA8AB-93ED-4030-B179-2AF13832A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65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Try </a:t>
            </a:r>
            <a:r>
              <a:rPr lang="zh-CN" altLang="en-US" dirty="0"/>
              <a:t>講清楚脈絡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296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8105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同第</a:t>
            </a:r>
            <a:r>
              <a:rPr lang="en-US" altLang="zh-TW" dirty="0"/>
              <a:t>3</a:t>
            </a:r>
            <a:r>
              <a:rPr lang="zh-TW" altLang="en-US" dirty="0"/>
              <a:t>頁</a:t>
            </a:r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1095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3803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459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338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015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理論最佳解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091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由於很複雜，先記得最終的結果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400</a:t>
            </a:r>
            <a:endParaRPr lang="zh-TW" alt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2262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3500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513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8116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用最有感覺的圖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17411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19909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DBE 1602 11.5</a:t>
            </a:r>
          </a:p>
          <a:p>
            <a:r>
              <a:rPr lang="en-US" altLang="zh-TW" dirty="0"/>
              <a:t>MCE 1116 15.5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9218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2216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LowSeismic4Floor12M</a:t>
            </a:r>
            <a:r>
              <a:rPr lang="en-US" altLang="zh-TW" baseline="0" dirty="0"/>
              <a:t> 0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444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欣銓 </a:t>
            </a:r>
            <a:r>
              <a:rPr lang="en-US" dirty="0"/>
              <a:t>1140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4076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2978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GA </a:t>
            </a:r>
            <a:r>
              <a:rPr lang="zh-TW" altLang="en-US" dirty="0"/>
              <a:t>演算法</a:t>
            </a: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6276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同第三頁的圖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這個可以仔細想想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7983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077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1686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B3B4D-10A2-4BE1-AB8E-3DCE5A42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7069-7A31-444D-80E6-B61C02E1392B}" type="datetime1">
              <a:rPr lang="fr-FR" altLang="zh-TW" smtClean="0"/>
              <a:t>26/06/2019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BF60-08D0-4FC5-B9EF-E3C7B7F02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4B90-A549-404C-9A50-A6D457809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846574-C5D9-4541-A02B-C658C406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F10B-ECA2-4753-8694-8A0132243A1A}" type="datetime1">
              <a:rPr lang="fr-FR" altLang="zh-TW" smtClean="0"/>
              <a:t>26/06/2019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F8029F-A75F-4A6C-9B77-D4DC0F2CE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7FFB95-0236-4810-BE8A-09F9C6E40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64A90B-CF09-4A0C-964C-CCE2F3891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63D6-108C-484F-A72E-357B7AC47626}" type="datetime1">
              <a:rPr lang="fr-FR" altLang="zh-TW" smtClean="0"/>
              <a:t>26/06/2019</a:t>
            </a:fld>
            <a:endParaRPr lang="fr-FR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A952C6-C50D-4D27-A031-9F982CD85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D60CB7-F310-48A1-80FC-606923F4C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A077DE-2949-4E1A-A7D2-4FBE62B42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E91A-1B1C-4AA6-BE7D-BFAB22416A0A}" type="datetime1">
              <a:rPr lang="fr-FR" altLang="zh-TW" smtClean="0"/>
              <a:t>26/06/2019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EE20-567C-4C34-8BB7-F1F7931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BE87-6DB0-404E-870D-522D1C646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674FCD-0A62-42CB-A507-A24ACB490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E6B3-FD71-4468-88B9-C0735253CCAA}" type="datetime1">
              <a:rPr lang="fr-FR" altLang="zh-TW" smtClean="0"/>
              <a:t>26/06/2019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AB05D0-E22C-472E-BF13-4E9F0150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109015-8337-4804-B005-FEEEEB222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3EC2353-4E52-497D-A4B2-2E750BD50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37967-40FB-4E34-8FF3-6969956CCBF8}" type="datetime1">
              <a:rPr lang="fr-FR" altLang="zh-TW" smtClean="0"/>
              <a:t>26/06/2019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13D28-51FB-4F50-BDBF-A7C8780FD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1FB78-7A43-425A-87EA-CC2A172D3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65860AB-B60C-4CB6-A224-D2EEA226F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CC2AA-C9BE-4B6D-A61B-7594931CB630}" type="datetime1">
              <a:rPr lang="fr-FR" altLang="zh-TW" smtClean="0"/>
              <a:t>26/06/2019</a:t>
            </a:fld>
            <a:endParaRPr lang="fr-FR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64F6EB-F5B4-42CC-A158-D347FFFC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F45674F-4740-4A8E-B735-D260A20B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8D4F98B-F535-42AC-B3A6-07C069450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5520A-363C-425F-A28D-4D02521E9EC2}" type="datetime1">
              <a:rPr lang="fr-FR" altLang="zh-TW" smtClean="0"/>
              <a:t>26/06/2019</a:t>
            </a:fld>
            <a:endParaRPr 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36F9E3-BC92-4459-8066-2F25BDEDE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2BD7FB-F1A6-4341-AF8B-A390D4CD4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391910-59C3-4A6C-A92C-14BCFCAAC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6E1-A9EF-44B8-BDC2-AD38F076111B}" type="datetime1">
              <a:rPr lang="fr-FR" altLang="zh-TW" smtClean="0"/>
              <a:t>26/06/2019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51203F5-0452-4F1B-8FDA-93CDD55EA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5E621A-06C1-48FB-B4B5-A6049B394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12089D0-15D8-4668-94AB-2DD2C8345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60845-F4F6-4A6C-87EC-25D40DD76F66}" type="datetime1">
              <a:rPr lang="fr-FR" altLang="zh-TW" smtClean="0"/>
              <a:t>26/06/2019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5F1F3D-483B-4FDF-BBAA-1EC89A09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F66571-F47F-42A0-B34E-6EE3B5213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9287C6F-AF18-4E1D-A332-6795B82A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758D6-ED01-4AE2-915C-7364812A8626}" type="datetime1">
              <a:rPr lang="fr-FR" altLang="zh-TW" smtClean="0"/>
              <a:t>26/06/2019</a:t>
            </a:fld>
            <a:endParaRPr lang="fr-FR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52D4871-2BFE-440D-9565-05EC7991F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744D931A-A296-4060-B127-F6EBFCAE4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599C8521-7469-4FAB-B2AA-C3011F6F2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EA16-B830-4EFF-8CB0-DE8E57720CDD}" type="datetime1">
              <a:rPr lang="fr-FR" altLang="zh-TW" smtClean="0"/>
              <a:t>26/06/2019</a:t>
            </a:fld>
            <a:endParaRPr lang="fr-FR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EE472D1E-0B39-43FF-9F13-3981AFE79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62D67ACC-D235-482D-AF73-EA30E6466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4BFA6CB-C65D-4E90-9429-6C9648851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9C44F-DB87-47B9-975C-3AD181DD0144}" type="datetime1">
              <a:rPr lang="fr-FR" altLang="zh-TW" smtClean="0"/>
              <a:t>26/06/2019</a:t>
            </a:fld>
            <a:endParaRPr lang="fr-FR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EF6C3DF-6884-4B5D-948B-1AAD3FFF9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CF0071-8C72-4C48-A571-6079DEBA9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97C81B4-7E4E-4BE4-A102-E12DBA2BF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8F73A-9A53-44D5-87A0-EF89FB35B76E}" type="datetime1">
              <a:rPr lang="fr-FR" altLang="zh-TW" smtClean="0"/>
              <a:t>26/06/2019</a:t>
            </a:fld>
            <a:endParaRPr lang="fr-FR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8401A73-EDF7-475F-8B26-27FE29552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39ACE44-BB68-49DE-B8DC-AE45C02C2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7DEC1FB-CCC2-44F6-B4BE-99835A5E9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877FE-3F74-424B-86C7-10EA22D7ED24}" type="datetime1">
              <a:rPr lang="fr-FR" altLang="zh-TW" smtClean="0"/>
              <a:t>26/06/2019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2FE9768-2159-419B-BE8B-EB4C4977A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B20FF6-87E9-4012-9AC2-A528E02A6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036832-CA27-43D7-AFE7-4DABA55B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7178-D13A-4930-A1A8-4200F7450DEF}" type="datetime1">
              <a:rPr lang="fr-FR" altLang="zh-TW" smtClean="0"/>
              <a:t>26/06/2019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068B8BF-E0FB-4289-B3FA-8D31CF53B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C5088B4-21E0-4209-BFB7-04477D033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3FAE6EA-4106-40FC-A22B-305E5CB04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3247B-B3F7-41BB-A95F-B6B56C48E17E}" type="datetime1">
              <a:rPr lang="fr-FR" altLang="zh-TW" smtClean="0"/>
              <a:t>26/06/2019</a:t>
            </a:fld>
            <a:endParaRPr lang="fr-FR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9012464-84E7-47E9-BE50-AEFE3F508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29AB68E-51CE-43DB-B931-258D45D43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CB354E0-8501-4F11-9BB2-C0E1B4987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140C-C5FE-4C35-B4E1-C65C06066FA9}" type="datetime1">
              <a:rPr lang="fr-FR" altLang="zh-TW" smtClean="0"/>
              <a:t>26/06/2019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D462-1B6D-4A6C-8C25-B8F837A2D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FC2D6-F569-4D56-9044-6DC01AE89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FBD1-3D9B-4272-AD61-7503861467DB}" type="datetime1">
              <a:rPr lang="fr-FR" altLang="zh-TW" smtClean="0"/>
              <a:t>26/06/2019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image" Target="../media/image32.png"/><Relationship Id="rId7" Type="http://schemas.openxmlformats.org/officeDocument/2006/relationships/oleObject" Target="../embeddings/oleObject25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9.wmf"/><Relationship Id="rId11" Type="http://schemas.openxmlformats.org/officeDocument/2006/relationships/image" Target="../media/image35.png"/><Relationship Id="rId5" Type="http://schemas.openxmlformats.org/officeDocument/2006/relationships/oleObject" Target="../embeddings/oleObject24.bin"/><Relationship Id="rId10" Type="http://schemas.openxmlformats.org/officeDocument/2006/relationships/image" Target="../media/image31.wmf"/><Relationship Id="rId4" Type="http://schemas.openxmlformats.org/officeDocument/2006/relationships/image" Target="../media/image34.png"/><Relationship Id="rId9" Type="http://schemas.openxmlformats.org/officeDocument/2006/relationships/oleObject" Target="../embeddings/oleObject26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2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27.bin"/><Relationship Id="rId10" Type="http://schemas.openxmlformats.org/officeDocument/2006/relationships/image" Target="../media/image42.wmf"/><Relationship Id="rId4" Type="http://schemas.openxmlformats.org/officeDocument/2006/relationships/image" Target="../media/image43.png"/><Relationship Id="rId9" Type="http://schemas.openxmlformats.org/officeDocument/2006/relationships/oleObject" Target="../embeddings/oleObject29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31.bin"/><Relationship Id="rId12" Type="http://schemas.openxmlformats.org/officeDocument/2006/relationships/image" Target="../media/image47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4.wmf"/><Relationship Id="rId11" Type="http://schemas.openxmlformats.org/officeDocument/2006/relationships/oleObject" Target="../embeddings/oleObject33.bin"/><Relationship Id="rId5" Type="http://schemas.openxmlformats.org/officeDocument/2006/relationships/oleObject" Target="../embeddings/oleObject30.bin"/><Relationship Id="rId10" Type="http://schemas.openxmlformats.org/officeDocument/2006/relationships/image" Target="../media/image46.wmf"/><Relationship Id="rId4" Type="http://schemas.openxmlformats.org/officeDocument/2006/relationships/image" Target="../media/image48.png"/><Relationship Id="rId9" Type="http://schemas.openxmlformats.org/officeDocument/2006/relationships/oleObject" Target="../embeddings/oleObject32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13" Type="http://schemas.openxmlformats.org/officeDocument/2006/relationships/image" Target="../media/image52.e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9.wmf"/><Relationship Id="rId12" Type="http://schemas.openxmlformats.org/officeDocument/2006/relationships/oleObject" Target="../embeddings/oleObject37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4.bin"/><Relationship Id="rId11" Type="http://schemas.openxmlformats.org/officeDocument/2006/relationships/image" Target="../media/image51.wmf"/><Relationship Id="rId5" Type="http://schemas.openxmlformats.org/officeDocument/2006/relationships/image" Target="../media/image54.png"/><Relationship Id="rId10" Type="http://schemas.openxmlformats.org/officeDocument/2006/relationships/oleObject" Target="../embeddings/oleObject36.bin"/><Relationship Id="rId4" Type="http://schemas.openxmlformats.org/officeDocument/2006/relationships/image" Target="../media/image53.png"/><Relationship Id="rId9" Type="http://schemas.openxmlformats.org/officeDocument/2006/relationships/image" Target="../media/image50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7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56.wmf"/><Relationship Id="rId4" Type="http://schemas.openxmlformats.org/officeDocument/2006/relationships/oleObject" Target="../embeddings/oleObject38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41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67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13" Type="http://schemas.openxmlformats.org/officeDocument/2006/relationships/image" Target="../media/image71.wmf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43.bin"/><Relationship Id="rId12" Type="http://schemas.openxmlformats.org/officeDocument/2006/relationships/oleObject" Target="../embeddings/oleObject45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8.wmf"/><Relationship Id="rId11" Type="http://schemas.openxmlformats.org/officeDocument/2006/relationships/image" Target="../media/image70.wmf"/><Relationship Id="rId5" Type="http://schemas.openxmlformats.org/officeDocument/2006/relationships/oleObject" Target="../embeddings/oleObject42.bin"/><Relationship Id="rId15" Type="http://schemas.openxmlformats.org/officeDocument/2006/relationships/image" Target="../media/image72.wmf"/><Relationship Id="rId10" Type="http://schemas.openxmlformats.org/officeDocument/2006/relationships/oleObject" Target="../embeddings/oleObject44.bin"/><Relationship Id="rId4" Type="http://schemas.openxmlformats.org/officeDocument/2006/relationships/image" Target="../media/image73.png"/><Relationship Id="rId9" Type="http://schemas.openxmlformats.org/officeDocument/2006/relationships/image" Target="../media/image74.png"/><Relationship Id="rId14" Type="http://schemas.openxmlformats.org/officeDocument/2006/relationships/oleObject" Target="../embeddings/oleObject46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13" Type="http://schemas.openxmlformats.org/officeDocument/2006/relationships/image" Target="../media/image77.wmf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80.emf"/><Relationship Id="rId12" Type="http://schemas.openxmlformats.org/officeDocument/2006/relationships/oleObject" Target="../embeddings/oleObject49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75.wmf"/><Relationship Id="rId11" Type="http://schemas.openxmlformats.org/officeDocument/2006/relationships/image" Target="../media/image76.wmf"/><Relationship Id="rId5" Type="http://schemas.openxmlformats.org/officeDocument/2006/relationships/oleObject" Target="../embeddings/oleObject47.bin"/><Relationship Id="rId15" Type="http://schemas.openxmlformats.org/officeDocument/2006/relationships/image" Target="../media/image78.wmf"/><Relationship Id="rId10" Type="http://schemas.openxmlformats.org/officeDocument/2006/relationships/oleObject" Target="../embeddings/oleObject48.bin"/><Relationship Id="rId4" Type="http://schemas.openxmlformats.org/officeDocument/2006/relationships/image" Target="../media/image79.png"/><Relationship Id="rId9" Type="http://schemas.openxmlformats.org/officeDocument/2006/relationships/image" Target="../media/image82.emf"/><Relationship Id="rId14" Type="http://schemas.openxmlformats.org/officeDocument/2006/relationships/oleObject" Target="../embeddings/oleObject50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.bin"/><Relationship Id="rId3" Type="http://schemas.openxmlformats.org/officeDocument/2006/relationships/oleObject" Target="../embeddings/oleObject51.bin"/><Relationship Id="rId7" Type="http://schemas.openxmlformats.org/officeDocument/2006/relationships/image" Target="../media/image84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52.bin"/><Relationship Id="rId5" Type="http://schemas.openxmlformats.org/officeDocument/2006/relationships/chart" Target="../charts/chart1.xml"/><Relationship Id="rId4" Type="http://schemas.openxmlformats.org/officeDocument/2006/relationships/image" Target="../media/image83.wmf"/><Relationship Id="rId9" Type="http://schemas.openxmlformats.org/officeDocument/2006/relationships/image" Target="../media/image85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3" Type="http://schemas.openxmlformats.org/officeDocument/2006/relationships/chart" Target="../charts/chart2.xml"/><Relationship Id="rId7" Type="http://schemas.openxmlformats.org/officeDocument/2006/relationships/image" Target="../media/image87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55.bin"/><Relationship Id="rId5" Type="http://schemas.openxmlformats.org/officeDocument/2006/relationships/image" Target="../media/image86.wmf"/><Relationship Id="rId4" Type="http://schemas.openxmlformats.org/officeDocument/2006/relationships/oleObject" Target="../embeddings/oleObject54.bin"/><Relationship Id="rId9" Type="http://schemas.openxmlformats.org/officeDocument/2006/relationships/image" Target="../media/image88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9.bin"/><Relationship Id="rId3" Type="http://schemas.openxmlformats.org/officeDocument/2006/relationships/chart" Target="../charts/chart3.xml"/><Relationship Id="rId7" Type="http://schemas.openxmlformats.org/officeDocument/2006/relationships/image" Target="../media/image9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58.bin"/><Relationship Id="rId5" Type="http://schemas.openxmlformats.org/officeDocument/2006/relationships/image" Target="../media/image86.wmf"/><Relationship Id="rId4" Type="http://schemas.openxmlformats.org/officeDocument/2006/relationships/oleObject" Target="../embeddings/oleObject57.bin"/><Relationship Id="rId9" Type="http://schemas.openxmlformats.org/officeDocument/2006/relationships/image" Target="../media/image94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95.wmf"/><Relationship Id="rId4" Type="http://schemas.openxmlformats.org/officeDocument/2006/relationships/oleObject" Target="../embeddings/oleObject60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86.wmf"/><Relationship Id="rId4" Type="http://schemas.openxmlformats.org/officeDocument/2006/relationships/oleObject" Target="../embeddings/oleObject61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99.png"/><Relationship Id="rId7" Type="http://schemas.openxmlformats.org/officeDocument/2006/relationships/image" Target="../media/image98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62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21.bin"/><Relationship Id="rId9" Type="http://schemas.openxmlformats.org/officeDocument/2006/relationships/image" Target="../media/image7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9.vml"/><Relationship Id="rId6" Type="http://schemas.openxmlformats.org/officeDocument/2006/relationships/chart" Target="../charts/chart6.xml"/><Relationship Id="rId5" Type="http://schemas.openxmlformats.org/officeDocument/2006/relationships/image" Target="../media/image100.wmf"/><Relationship Id="rId4" Type="http://schemas.openxmlformats.org/officeDocument/2006/relationships/oleObject" Target="../embeddings/oleObject63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6.bin"/><Relationship Id="rId3" Type="http://schemas.openxmlformats.org/officeDocument/2006/relationships/chart" Target="../charts/chart7.xml"/><Relationship Id="rId7" Type="http://schemas.openxmlformats.org/officeDocument/2006/relationships/image" Target="../media/image101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65.bin"/><Relationship Id="rId5" Type="http://schemas.openxmlformats.org/officeDocument/2006/relationships/image" Target="../media/image86.wmf"/><Relationship Id="rId4" Type="http://schemas.openxmlformats.org/officeDocument/2006/relationships/oleObject" Target="../embeddings/oleObject64.bin"/><Relationship Id="rId9" Type="http://schemas.openxmlformats.org/officeDocument/2006/relationships/image" Target="../media/image102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03.wmf"/><Relationship Id="rId5" Type="http://schemas.openxmlformats.org/officeDocument/2006/relationships/oleObject" Target="../embeddings/oleObject67.bin"/><Relationship Id="rId4" Type="http://schemas.openxmlformats.org/officeDocument/2006/relationships/image" Target="../media/image10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05.wmf"/><Relationship Id="rId5" Type="http://schemas.openxmlformats.org/officeDocument/2006/relationships/oleObject" Target="../embeddings/oleObject68.bin"/><Relationship Id="rId4" Type="http://schemas.openxmlformats.org/officeDocument/2006/relationships/image" Target="../media/image10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oleObject" Target="../embeddings/oleObject5.bin"/><Relationship Id="rId18" Type="http://schemas.openxmlformats.org/officeDocument/2006/relationships/image" Target="../media/image13.w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0.wmf"/><Relationship Id="rId17" Type="http://schemas.openxmlformats.org/officeDocument/2006/relationships/oleObject" Target="../embeddings/oleObject7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12.wmf"/><Relationship Id="rId20" Type="http://schemas.openxmlformats.org/officeDocument/2006/relationships/image" Target="../media/image14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9.wmf"/><Relationship Id="rId19" Type="http://schemas.openxmlformats.org/officeDocument/2006/relationships/oleObject" Target="../embeddings/oleObject8.bin"/><Relationship Id="rId4" Type="http://schemas.openxmlformats.org/officeDocument/2006/relationships/image" Target="../media/image15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1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0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70.png"/><Relationship Id="rId5" Type="http://schemas.openxmlformats.org/officeDocument/2006/relationships/image" Target="../media/image960.png"/><Relationship Id="rId4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7" Type="http://schemas.openxmlformats.org/officeDocument/2006/relationships/image" Target="../media/image980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2.png"/><Relationship Id="rId5" Type="http://schemas.openxmlformats.org/officeDocument/2006/relationships/image" Target="../media/image960.png"/><Relationship Id="rId4" Type="http://schemas.openxmlformats.org/officeDocument/2006/relationships/image" Target="../media/image10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11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3.vml"/><Relationship Id="rId6" Type="http://schemas.openxmlformats.org/officeDocument/2006/relationships/chart" Target="../charts/chart8.xml"/><Relationship Id="rId5" Type="http://schemas.openxmlformats.org/officeDocument/2006/relationships/image" Target="../media/image110.wmf"/><Relationship Id="rId4" Type="http://schemas.openxmlformats.org/officeDocument/2006/relationships/oleObject" Target="../embeddings/oleObject69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1.bin"/><Relationship Id="rId13" Type="http://schemas.openxmlformats.org/officeDocument/2006/relationships/image" Target="../media/image115.wmf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12.wmf"/><Relationship Id="rId12" Type="http://schemas.openxmlformats.org/officeDocument/2006/relationships/oleObject" Target="../embeddings/oleObject7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70.bin"/><Relationship Id="rId11" Type="http://schemas.openxmlformats.org/officeDocument/2006/relationships/image" Target="../media/image114.wmf"/><Relationship Id="rId5" Type="http://schemas.openxmlformats.org/officeDocument/2006/relationships/image" Target="../media/image118.emf"/><Relationship Id="rId15" Type="http://schemas.openxmlformats.org/officeDocument/2006/relationships/image" Target="../media/image116.wmf"/><Relationship Id="rId10" Type="http://schemas.openxmlformats.org/officeDocument/2006/relationships/oleObject" Target="../embeddings/oleObject72.bin"/><Relationship Id="rId4" Type="http://schemas.openxmlformats.org/officeDocument/2006/relationships/image" Target="../media/image117.emf"/><Relationship Id="rId9" Type="http://schemas.openxmlformats.org/officeDocument/2006/relationships/image" Target="../media/image113.wmf"/><Relationship Id="rId14" Type="http://schemas.openxmlformats.org/officeDocument/2006/relationships/oleObject" Target="../embeddings/oleObject74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wmf"/><Relationship Id="rId13" Type="http://schemas.openxmlformats.org/officeDocument/2006/relationships/oleObject" Target="../embeddings/oleObject79.bin"/><Relationship Id="rId3" Type="http://schemas.openxmlformats.org/officeDocument/2006/relationships/image" Target="../media/image117.emf"/><Relationship Id="rId7" Type="http://schemas.openxmlformats.org/officeDocument/2006/relationships/oleObject" Target="../embeddings/oleObject76.bin"/><Relationship Id="rId12" Type="http://schemas.openxmlformats.org/officeDocument/2006/relationships/image" Target="../media/image11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12.wmf"/><Relationship Id="rId11" Type="http://schemas.openxmlformats.org/officeDocument/2006/relationships/oleObject" Target="../embeddings/oleObject78.bin"/><Relationship Id="rId5" Type="http://schemas.openxmlformats.org/officeDocument/2006/relationships/oleObject" Target="../embeddings/oleObject75.bin"/><Relationship Id="rId10" Type="http://schemas.openxmlformats.org/officeDocument/2006/relationships/image" Target="../media/image114.wmf"/><Relationship Id="rId4" Type="http://schemas.openxmlformats.org/officeDocument/2006/relationships/image" Target="../media/image118.emf"/><Relationship Id="rId9" Type="http://schemas.openxmlformats.org/officeDocument/2006/relationships/oleObject" Target="../embeddings/oleObject77.bin"/><Relationship Id="rId14" Type="http://schemas.openxmlformats.org/officeDocument/2006/relationships/image" Target="../media/image119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wmf"/><Relationship Id="rId13" Type="http://schemas.openxmlformats.org/officeDocument/2006/relationships/oleObject" Target="../embeddings/oleObject84.bin"/><Relationship Id="rId3" Type="http://schemas.openxmlformats.org/officeDocument/2006/relationships/image" Target="../media/image124.emf"/><Relationship Id="rId7" Type="http://schemas.openxmlformats.org/officeDocument/2006/relationships/oleObject" Target="../embeddings/oleObject81.bin"/><Relationship Id="rId12" Type="http://schemas.openxmlformats.org/officeDocument/2006/relationships/image" Target="../media/image12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20.wmf"/><Relationship Id="rId11" Type="http://schemas.openxmlformats.org/officeDocument/2006/relationships/oleObject" Target="../embeddings/oleObject83.bin"/><Relationship Id="rId5" Type="http://schemas.openxmlformats.org/officeDocument/2006/relationships/oleObject" Target="../embeddings/oleObject80.bin"/><Relationship Id="rId10" Type="http://schemas.openxmlformats.org/officeDocument/2006/relationships/image" Target="../media/image122.wmf"/><Relationship Id="rId4" Type="http://schemas.openxmlformats.org/officeDocument/2006/relationships/image" Target="../media/image125.emf"/><Relationship Id="rId9" Type="http://schemas.openxmlformats.org/officeDocument/2006/relationships/oleObject" Target="../embeddings/oleObject82.bin"/><Relationship Id="rId14" Type="http://schemas.openxmlformats.org/officeDocument/2006/relationships/image" Target="../media/image119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wmf"/><Relationship Id="rId13" Type="http://schemas.openxmlformats.org/officeDocument/2006/relationships/oleObject" Target="../embeddings/oleObject89.bin"/><Relationship Id="rId3" Type="http://schemas.openxmlformats.org/officeDocument/2006/relationships/image" Target="../media/image130.emf"/><Relationship Id="rId7" Type="http://schemas.openxmlformats.org/officeDocument/2006/relationships/oleObject" Target="../embeddings/oleObject86.bin"/><Relationship Id="rId12" Type="http://schemas.openxmlformats.org/officeDocument/2006/relationships/image" Target="../media/image12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26.wmf"/><Relationship Id="rId11" Type="http://schemas.openxmlformats.org/officeDocument/2006/relationships/oleObject" Target="../embeddings/oleObject88.bin"/><Relationship Id="rId5" Type="http://schemas.openxmlformats.org/officeDocument/2006/relationships/oleObject" Target="../embeddings/oleObject85.bin"/><Relationship Id="rId10" Type="http://schemas.openxmlformats.org/officeDocument/2006/relationships/image" Target="../media/image128.wmf"/><Relationship Id="rId4" Type="http://schemas.openxmlformats.org/officeDocument/2006/relationships/image" Target="../media/image131.emf"/><Relationship Id="rId9" Type="http://schemas.openxmlformats.org/officeDocument/2006/relationships/oleObject" Target="../embeddings/oleObject87.bin"/><Relationship Id="rId14" Type="http://schemas.openxmlformats.org/officeDocument/2006/relationships/image" Target="../media/image116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oleObject" Target="../embeddings/oleObject13.bin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19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wmf"/><Relationship Id="rId11" Type="http://schemas.openxmlformats.org/officeDocument/2006/relationships/oleObject" Target="../embeddings/oleObject12.bin"/><Relationship Id="rId5" Type="http://schemas.openxmlformats.org/officeDocument/2006/relationships/oleObject" Target="../embeddings/oleObject9.bin"/><Relationship Id="rId10" Type="http://schemas.openxmlformats.org/officeDocument/2006/relationships/image" Target="../media/image18.wmf"/><Relationship Id="rId4" Type="http://schemas.openxmlformats.org/officeDocument/2006/relationships/image" Target="../media/image20.png"/><Relationship Id="rId9" Type="http://schemas.openxmlformats.org/officeDocument/2006/relationships/oleObject" Target="../embeddings/oleObject1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6.png"/><Relationship Id="rId4" Type="http://schemas.openxmlformats.org/officeDocument/2006/relationships/image" Target="../media/image13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41.png"/><Relationship Id="rId5" Type="http://schemas.openxmlformats.org/officeDocument/2006/relationships/image" Target="../media/image139.wmf"/><Relationship Id="rId4" Type="http://schemas.openxmlformats.org/officeDocument/2006/relationships/oleObject" Target="../embeddings/oleObject90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39.wmf"/><Relationship Id="rId5" Type="http://schemas.openxmlformats.org/officeDocument/2006/relationships/oleObject" Target="../embeddings/oleObject91.bin"/><Relationship Id="rId4" Type="http://schemas.openxmlformats.org/officeDocument/2006/relationships/image" Target="../media/image14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w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wmf"/><Relationship Id="rId13" Type="http://schemas.openxmlformats.org/officeDocument/2006/relationships/image" Target="../media/image161.emf"/><Relationship Id="rId3" Type="http://schemas.openxmlformats.org/officeDocument/2006/relationships/oleObject" Target="../embeddings/oleObject93.bin"/><Relationship Id="rId7" Type="http://schemas.openxmlformats.org/officeDocument/2006/relationships/oleObject" Target="../embeddings/oleObject95.bin"/><Relationship Id="rId12" Type="http://schemas.openxmlformats.org/officeDocument/2006/relationships/image" Target="../media/image160.wmf"/><Relationship Id="rId17" Type="http://schemas.openxmlformats.org/officeDocument/2006/relationships/image" Target="../media/image165.emf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164.emf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57.wmf"/><Relationship Id="rId11" Type="http://schemas.openxmlformats.org/officeDocument/2006/relationships/oleObject" Target="../embeddings/oleObject97.bin"/><Relationship Id="rId5" Type="http://schemas.openxmlformats.org/officeDocument/2006/relationships/oleObject" Target="../embeddings/oleObject94.bin"/><Relationship Id="rId15" Type="http://schemas.openxmlformats.org/officeDocument/2006/relationships/image" Target="../media/image163.emf"/><Relationship Id="rId10" Type="http://schemas.openxmlformats.org/officeDocument/2006/relationships/image" Target="../media/image159.wmf"/><Relationship Id="rId4" Type="http://schemas.openxmlformats.org/officeDocument/2006/relationships/image" Target="../media/image156.wmf"/><Relationship Id="rId9" Type="http://schemas.openxmlformats.org/officeDocument/2006/relationships/oleObject" Target="../embeddings/oleObject96.bin"/><Relationship Id="rId14" Type="http://schemas.openxmlformats.org/officeDocument/2006/relationships/image" Target="../media/image16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169.w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1.bin"/><Relationship Id="rId13" Type="http://schemas.openxmlformats.org/officeDocument/2006/relationships/image" Target="../media/image172.png"/><Relationship Id="rId3" Type="http://schemas.openxmlformats.org/officeDocument/2006/relationships/image" Target="../media/image170.png"/><Relationship Id="rId7" Type="http://schemas.openxmlformats.org/officeDocument/2006/relationships/image" Target="../media/image28.wmf"/><Relationship Id="rId12" Type="http://schemas.openxmlformats.org/officeDocument/2006/relationships/image" Target="../media/image2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100.bin"/><Relationship Id="rId11" Type="http://schemas.openxmlformats.org/officeDocument/2006/relationships/oleObject" Target="../embeddings/oleObject103.bin"/><Relationship Id="rId5" Type="http://schemas.openxmlformats.org/officeDocument/2006/relationships/image" Target="../media/image18.wmf"/><Relationship Id="rId10" Type="http://schemas.openxmlformats.org/officeDocument/2006/relationships/image" Target="../media/image171.png"/><Relationship Id="rId4" Type="http://schemas.openxmlformats.org/officeDocument/2006/relationships/oleObject" Target="../embeddings/oleObject99.bin"/><Relationship Id="rId9" Type="http://schemas.openxmlformats.org/officeDocument/2006/relationships/oleObject" Target="../embeddings/oleObject102.bin"/><Relationship Id="rId14" Type="http://schemas.openxmlformats.org/officeDocument/2006/relationships/image" Target="../media/image17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25.wmf"/><Relationship Id="rId5" Type="http://schemas.openxmlformats.org/officeDocument/2006/relationships/image" Target="../media/image27.png"/><Relationship Id="rId10" Type="http://schemas.openxmlformats.org/officeDocument/2006/relationships/oleObject" Target="../embeddings/oleObject16.bin"/><Relationship Id="rId4" Type="http://schemas.openxmlformats.org/officeDocument/2006/relationships/image" Target="../media/image26.png"/><Relationship Id="rId9" Type="http://schemas.openxmlformats.org/officeDocument/2006/relationships/image" Target="../media/image24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image" Target="../media/image30.wmf"/><Relationship Id="rId3" Type="http://schemas.openxmlformats.org/officeDocument/2006/relationships/image" Target="../media/image32.png"/><Relationship Id="rId7" Type="http://schemas.openxmlformats.org/officeDocument/2006/relationships/image" Target="../media/image28.wmf"/><Relationship Id="rId12" Type="http://schemas.openxmlformats.org/officeDocument/2006/relationships/oleObject" Target="../embeddings/oleObject22.bin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33.png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29.wmf"/><Relationship Id="rId5" Type="http://schemas.openxmlformats.org/officeDocument/2006/relationships/image" Target="../media/image18.wmf"/><Relationship Id="rId15" Type="http://schemas.openxmlformats.org/officeDocument/2006/relationships/image" Target="../media/image31.wmf"/><Relationship Id="rId10" Type="http://schemas.openxmlformats.org/officeDocument/2006/relationships/oleObject" Target="../embeddings/oleObject21.bin"/><Relationship Id="rId4" Type="http://schemas.openxmlformats.org/officeDocument/2006/relationships/oleObject" Target="../embeddings/oleObject17.bin"/><Relationship Id="rId9" Type="http://schemas.openxmlformats.org/officeDocument/2006/relationships/oleObject" Target="../embeddings/oleObject20.bin"/><Relationship Id="rId14" Type="http://schemas.openxmlformats.org/officeDocument/2006/relationships/oleObject" Target="../embeddings/oleObject2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3450142"/>
            <a:ext cx="121920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Feasibility of Beam Reinforcement Optimization for Practical Application</a:t>
            </a:r>
            <a:endParaRPr lang="fr-FR" sz="3600" spc="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9200" y="4948615"/>
            <a:ext cx="72136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Advisor : Prof. </a:t>
            </a:r>
            <a:r>
              <a:rPr lang="en-US" sz="3600" dirty="0" err="1">
                <a:cs typeface="Segoe UI" panose="020B0502040204020203" pitchFamily="34" charset="0"/>
              </a:rPr>
              <a:t>K.C.Chang</a:t>
            </a:r>
            <a:endParaRPr lang="en-US" sz="3600" dirty="0">
              <a:cs typeface="Segoe UI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Presenters : You-Ran </a:t>
            </a:r>
            <a:r>
              <a:rPr lang="en-US" sz="3600" dirty="0" err="1">
                <a:cs typeface="Segoe UI" panose="020B0502040204020203" pitchFamily="34" charset="0"/>
              </a:rPr>
              <a:t>Nai</a:t>
            </a:r>
            <a:endParaRPr lang="en-US" sz="3600" dirty="0"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53002" y="1005004"/>
            <a:ext cx="2285998" cy="2285996"/>
            <a:chOff x="4761188" y="954891"/>
            <a:chExt cx="2669626" cy="2669624"/>
          </a:xfrm>
        </p:grpSpPr>
        <p:sp>
          <p:nvSpPr>
            <p:cNvPr id="3" name="Oval 2"/>
            <p:cNvSpPr/>
            <p:nvPr/>
          </p:nvSpPr>
          <p:spPr>
            <a:xfrm>
              <a:off x="4761188" y="954891"/>
              <a:ext cx="2669626" cy="2669624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/>
            <p:cNvSpPr/>
            <p:nvPr/>
          </p:nvSpPr>
          <p:spPr>
            <a:xfrm>
              <a:off x="5328746" y="1522450"/>
              <a:ext cx="1534508" cy="1534506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5738650" y="1932353"/>
              <a:ext cx="714700" cy="714700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BD8A79-6813-42E3-A0C1-B25AC3301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3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4209" y="1735200"/>
            <a:ext cx="6095238" cy="4571429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4209" y="1736382"/>
            <a:ext cx="6095238" cy="4571429"/>
          </a:xfrm>
          <a:prstGeom prst="rect">
            <a:avLst/>
          </a:prstGeom>
        </p:spPr>
      </p:pic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804374" cy="701731"/>
          </a:xfrm>
        </p:spPr>
        <p:txBody>
          <a:bodyPr/>
          <a:lstStyle/>
          <a:p>
            <a:r>
              <a:rPr lang="en-US" altLang="zh-TW" dirty="0"/>
              <a:t>Procedure B - Fast 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10</a:t>
            </a:fld>
            <a:endParaRPr lang="fr-FR"/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7399714"/>
              </p:ext>
            </p:extLst>
          </p:nvPr>
        </p:nvGraphicFramePr>
        <p:xfrm>
          <a:off x="9154882" y="4861036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20" name="Equation" r:id="rId5" imgW="1422360" imgH="380880" progId="Equation.DSMT4">
                  <p:embed/>
                </p:oleObj>
              </mc:Choice>
              <mc:Fallback>
                <p:oleObj name="Equation" r:id="rId5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54882" y="4861036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6294040"/>
              </p:ext>
            </p:extLst>
          </p:nvPr>
        </p:nvGraphicFramePr>
        <p:xfrm>
          <a:off x="9154882" y="1993500"/>
          <a:ext cx="25527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21" name="Equation" r:id="rId7" imgW="2552400" imgH="1117440" progId="Equation.DSMT4">
                  <p:embed/>
                </p:oleObj>
              </mc:Choice>
              <mc:Fallback>
                <p:oleObj name="Equation" r:id="rId7" imgW="2552400" imgH="1117440" progId="Equation.DSMT4">
                  <p:embed/>
                  <p:pic>
                    <p:nvPicPr>
                      <p:cNvPr id="34" name="物件 3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54882" y="1993500"/>
                        <a:ext cx="25527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247511"/>
              </p:ext>
            </p:extLst>
          </p:nvPr>
        </p:nvGraphicFramePr>
        <p:xfrm>
          <a:off x="9154882" y="3380720"/>
          <a:ext cx="26416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22" name="Equation" r:id="rId9" imgW="2641320" imgH="850680" progId="Equation.DSMT4">
                  <p:embed/>
                </p:oleObj>
              </mc:Choice>
              <mc:Fallback>
                <p:oleObj name="Equation" r:id="rId9" imgW="2641320" imgH="850680" progId="Equation.DSMT4">
                  <p:embed/>
                  <p:pic>
                    <p:nvPicPr>
                      <p:cNvPr id="35" name="物件 3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154882" y="3380720"/>
                        <a:ext cx="26416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線單箭頭接點 10"/>
          <p:cNvCxnSpPr/>
          <p:nvPr/>
        </p:nvCxnSpPr>
        <p:spPr>
          <a:xfrm>
            <a:off x="3890739" y="269531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3995653" y="288552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4034278" y="311110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4177818" y="3309285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4282732" y="3527747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4420595" y="3709682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>
            <a:off x="7917367" y="2419814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>
            <a:off x="7839308" y="2669723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H="1">
            <a:off x="7738948" y="2882874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7677615" y="3111100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H="1">
            <a:off x="7554953" y="3309285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7393261" y="3527747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7320777" y="3698531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 flipV="1">
            <a:off x="7256967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 flipV="1">
            <a:off x="4790221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圖片 28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4209" y="173520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65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2631" y="1735200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Multi-Cut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11</a:t>
            </a:fld>
            <a:endParaRPr lang="fr-FR"/>
          </a:p>
        </p:txBody>
      </p:sp>
      <p:sp>
        <p:nvSpPr>
          <p:cNvPr id="19" name="文字方塊 18"/>
          <p:cNvSpPr txBox="1"/>
          <p:nvPr/>
        </p:nvSpPr>
        <p:spPr>
          <a:xfrm>
            <a:off x="9027617" y="1891246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856533" y="5139640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 flipV="1">
            <a:off x="9203276" y="2421200"/>
            <a:ext cx="0" cy="1723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9203276" y="4144911"/>
            <a:ext cx="0" cy="994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1061168" y="4880187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56359" y="2945202"/>
            <a:ext cx="158472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Multi-Cut-4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1963" y="173520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6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69693"/>
            <a:ext cx="6095238" cy="457142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120581" y="2096074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1835051" y="521348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C3D0B9-BC05-4810-B7A6-4BAFB4EB8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12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7947345" y="920889"/>
            <a:ext cx="2400657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現行鋼筋配置示意圖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348955"/>
            <a:ext cx="6103346" cy="4683445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7819104" y="3369509"/>
            <a:ext cx="265713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最佳化鋼筋配置示意圖</a:t>
            </a:r>
          </a:p>
        </p:txBody>
      </p:sp>
      <p:sp>
        <p:nvSpPr>
          <p:cNvPr id="21" name="矩形 20"/>
          <p:cNvSpPr/>
          <p:nvPr/>
        </p:nvSpPr>
        <p:spPr>
          <a:xfrm>
            <a:off x="1960673" y="2422947"/>
            <a:ext cx="601211" cy="12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977327" y="4891484"/>
            <a:ext cx="846000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4477689" y="5100662"/>
            <a:ext cx="250056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152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1" grpId="0" animBg="1"/>
      <p:bldP spid="22" grpId="0" animBg="1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18393-CB14-1848-9D15-D29FF2BE8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13</a:t>
            </a:fld>
            <a:endParaRPr lang="fr-FR"/>
          </a:p>
        </p:txBody>
      </p:sp>
      <p:pic>
        <p:nvPicPr>
          <p:cNvPr id="5" name="Picture 1" descr="/var/folders/rp/1m3l6v2x0dq9jdn72y0fvxhr0000gn/T/com.microsoft.Powerpoint/WebArchiveCopyPasteTempFiles/p13062">
            <a:extLst>
              <a:ext uri="{FF2B5EF4-FFF2-40B4-BE49-F238E27FC236}">
                <a16:creationId xmlns:a16="http://schemas.microsoft.com/office/drawing/2014/main" id="{F3E4C39D-C332-1A4F-85C1-8A322B3B194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r="22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69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3243" y="1733529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Design Shear - Vu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14</a:t>
            </a:fld>
            <a:endParaRPr lang="fr-FR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3359389"/>
              </p:ext>
            </p:extLst>
          </p:nvPr>
        </p:nvGraphicFramePr>
        <p:xfrm>
          <a:off x="7817770" y="2556952"/>
          <a:ext cx="1422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69" name="Equation" r:id="rId5" imgW="1422360" imgH="355320" progId="Equation.DSMT4">
                  <p:embed/>
                </p:oleObj>
              </mc:Choice>
              <mc:Fallback>
                <p:oleObj name="Equation" r:id="rId5" imgW="1422360" imgH="35532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17770" y="2556952"/>
                        <a:ext cx="14224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2971776"/>
              </p:ext>
            </p:extLst>
          </p:nvPr>
        </p:nvGraphicFramePr>
        <p:xfrm>
          <a:off x="7817770" y="3313257"/>
          <a:ext cx="469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70" name="Equation" r:id="rId7" imgW="469800" imgH="330120" progId="Equation.DSMT4">
                  <p:embed/>
                </p:oleObj>
              </mc:Choice>
              <mc:Fallback>
                <p:oleObj name="Equation" r:id="rId7" imgW="469800" imgH="330120" progId="Equation.DSMT4">
                  <p:embed/>
                  <p:pic>
                    <p:nvPicPr>
                      <p:cNvPr id="2" name="物件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817770" y="3313257"/>
                        <a:ext cx="4699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線單箭頭接點 9"/>
          <p:cNvCxnSpPr/>
          <p:nvPr/>
        </p:nvCxnSpPr>
        <p:spPr>
          <a:xfrm>
            <a:off x="7538489" y="3838357"/>
            <a:ext cx="0" cy="19599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0793464"/>
              </p:ext>
            </p:extLst>
          </p:nvPr>
        </p:nvGraphicFramePr>
        <p:xfrm>
          <a:off x="7817770" y="4437340"/>
          <a:ext cx="37338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71" name="Equation" r:id="rId9" imgW="3733560" imgH="761760" progId="Equation.DSMT4">
                  <p:embed/>
                </p:oleObj>
              </mc:Choice>
              <mc:Fallback>
                <p:oleObj name="Equation" r:id="rId9" imgW="3733560" imgH="761760" progId="Equation.DSMT4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17770" y="4437340"/>
                        <a:ext cx="37338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直線單箭頭接點 30"/>
          <p:cNvCxnSpPr/>
          <p:nvPr/>
        </p:nvCxnSpPr>
        <p:spPr>
          <a:xfrm>
            <a:off x="7538494" y="3118357"/>
            <a:ext cx="0" cy="720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57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2281" y="1734505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15</a:t>
            </a:fld>
            <a:endParaRPr lang="fr-FR"/>
          </a:p>
        </p:txBody>
      </p:sp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0262475"/>
              </p:ext>
            </p:extLst>
          </p:nvPr>
        </p:nvGraphicFramePr>
        <p:xfrm>
          <a:off x="8610600" y="4878395"/>
          <a:ext cx="35433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26" name="Equation" r:id="rId5" imgW="3543120" imgH="812520" progId="Equation.DSMT4">
                  <p:embed/>
                </p:oleObj>
              </mc:Choice>
              <mc:Fallback>
                <p:oleObj name="Equation" r:id="rId5" imgW="3543120" imgH="81252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10600" y="4878395"/>
                        <a:ext cx="35433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5482438"/>
              </p:ext>
            </p:extLst>
          </p:nvPr>
        </p:nvGraphicFramePr>
        <p:xfrm>
          <a:off x="8610600" y="2217697"/>
          <a:ext cx="20955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27" name="Equation" r:id="rId7" imgW="2095200" imgH="495000" progId="Equation.DSMT4">
                  <p:embed/>
                </p:oleObj>
              </mc:Choice>
              <mc:Fallback>
                <p:oleObj name="Equation" r:id="rId7" imgW="2095200" imgH="495000" progId="Equation.DSMT4">
                  <p:embed/>
                  <p:pic>
                    <p:nvPicPr>
                      <p:cNvPr id="18" name="物件 1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610600" y="2217697"/>
                        <a:ext cx="20955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7062010"/>
              </p:ext>
            </p:extLst>
          </p:nvPr>
        </p:nvGraphicFramePr>
        <p:xfrm>
          <a:off x="8610600" y="3872992"/>
          <a:ext cx="1778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28" name="Equation" r:id="rId9" imgW="1777680" imgH="482400" progId="Equation.DSMT4">
                  <p:embed/>
                </p:oleObj>
              </mc:Choice>
              <mc:Fallback>
                <p:oleObj name="Equation" r:id="rId9" imgW="1777680" imgH="482400" progId="Equation.DSMT4">
                  <p:embed/>
                  <p:pic>
                    <p:nvPicPr>
                      <p:cNvPr id="19" name="物件 1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610600" y="3872992"/>
                        <a:ext cx="1778000" cy="4826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直線單箭頭接點 22"/>
          <p:cNvCxnSpPr/>
          <p:nvPr/>
        </p:nvCxnSpPr>
        <p:spPr>
          <a:xfrm>
            <a:off x="7357736" y="4020331"/>
            <a:ext cx="0" cy="8258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物件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964629"/>
              </p:ext>
            </p:extLst>
          </p:nvPr>
        </p:nvGraphicFramePr>
        <p:xfrm>
          <a:off x="1631200" y="3083256"/>
          <a:ext cx="10541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29" name="Equation" r:id="rId11" imgW="1054080" imgH="1054080" progId="Equation.DSMT4">
                  <p:embed/>
                </p:oleObj>
              </mc:Choice>
              <mc:Fallback>
                <p:oleObj name="Equation" r:id="rId11" imgW="1054080" imgH="1054080" progId="Equation.DSMT4">
                  <p:embed/>
                  <p:pic>
                    <p:nvPicPr>
                      <p:cNvPr id="4" name="物件 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631200" y="3083256"/>
                        <a:ext cx="1054100" cy="10541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直線單箭頭接點 25"/>
          <p:cNvCxnSpPr/>
          <p:nvPr/>
        </p:nvCxnSpPr>
        <p:spPr>
          <a:xfrm flipH="1">
            <a:off x="3047344" y="3610306"/>
            <a:ext cx="11737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7432156" y="4146191"/>
            <a:ext cx="11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11148114" y="3904680"/>
            <a:ext cx="739946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5.11.5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>
            <a:off x="10515600" y="4146191"/>
            <a:ext cx="478465" cy="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44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6400" y="1731600"/>
            <a:ext cx="6095238" cy="45714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6400" y="1731600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16</a:t>
            </a:fld>
            <a:endParaRPr lang="fr-FR"/>
          </a:p>
        </p:txBody>
      </p:sp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7630601"/>
              </p:ext>
            </p:extLst>
          </p:nvPr>
        </p:nvGraphicFramePr>
        <p:xfrm>
          <a:off x="7670800" y="4120032"/>
          <a:ext cx="3683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50" name="Equation" r:id="rId6" imgW="3682800" imgH="685800" progId="Equation.DSMT4">
                  <p:embed/>
                </p:oleObj>
              </mc:Choice>
              <mc:Fallback>
                <p:oleObj name="Equation" r:id="rId6" imgW="3682800" imgH="685800" progId="Equation.DSMT4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70800" y="4120032"/>
                        <a:ext cx="3683000" cy="6858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直線單箭頭接點 13"/>
          <p:cNvCxnSpPr/>
          <p:nvPr/>
        </p:nvCxnSpPr>
        <p:spPr>
          <a:xfrm>
            <a:off x="7549116" y="4001035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>
            <a:off x="4635791" y="1954538"/>
            <a:ext cx="29133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61131"/>
              </p:ext>
            </p:extLst>
          </p:nvPr>
        </p:nvGraphicFramePr>
        <p:xfrm>
          <a:off x="5346591" y="1325888"/>
          <a:ext cx="1333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51" name="Equation" r:id="rId8" imgW="1333440" imgH="609480" progId="Equation.DSMT4">
                  <p:embed/>
                </p:oleObj>
              </mc:Choice>
              <mc:Fallback>
                <p:oleObj name="Equation" r:id="rId8" imgW="1333440" imgH="609480" progId="Equation.DSMT4">
                  <p:embed/>
                  <p:pic>
                    <p:nvPicPr>
                      <p:cNvPr id="10" name="物件 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46591" y="1325888"/>
                        <a:ext cx="1333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4756676" y="2906665"/>
            <a:ext cx="252000" cy="122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026735" y="4132052"/>
            <a:ext cx="2157772" cy="126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7177888" y="2906665"/>
            <a:ext cx="98795" cy="122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9" name="物件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180703"/>
              </p:ext>
            </p:extLst>
          </p:nvPr>
        </p:nvGraphicFramePr>
        <p:xfrm>
          <a:off x="4917180" y="5992745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52" name="Equation" r:id="rId10" imgW="203040" imgH="609480" progId="Equation.DSMT4">
                  <p:embed/>
                </p:oleObj>
              </mc:Choice>
              <mc:Fallback>
                <p:oleObj name="Equation" r:id="rId10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917180" y="5992745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4889445"/>
              </p:ext>
            </p:extLst>
          </p:nvPr>
        </p:nvGraphicFramePr>
        <p:xfrm>
          <a:off x="7074012" y="5997244"/>
          <a:ext cx="19050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53" name="Equation" r:id="rId12" imgW="190514" imgH="600191" progId="Equation.DSMT4">
                  <p:embed/>
                </p:oleObj>
              </mc:Choice>
              <mc:Fallback>
                <p:oleObj name="Equation" r:id="rId12" imgW="190514" imgH="60019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74012" y="5997244"/>
                        <a:ext cx="190500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7264512" y="2471783"/>
            <a:ext cx="890628" cy="393890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2#4@10</a:t>
            </a:r>
            <a:endParaRPr lang="zh-TW" altLang="en-U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028279" y="2471783"/>
            <a:ext cx="890628" cy="393890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2#4@10</a:t>
            </a:r>
            <a:endParaRPr lang="zh-TW" altLang="en-U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706450" y="4311373"/>
            <a:ext cx="772006" cy="393890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#4@10</a:t>
            </a:r>
            <a:endParaRPr lang="zh-TW" altLang="en-U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656998" y="3684841"/>
            <a:ext cx="890628" cy="393890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2#4@18</a:t>
            </a:r>
            <a:endParaRPr lang="zh-TW" altLang="en-U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96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17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75713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- Flexural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29911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382" y="1731600"/>
            <a:ext cx="6095238" cy="4571429"/>
          </a:xfrm>
          <a:prstGeom prst="rect">
            <a:avLst/>
          </a:prstGeom>
        </p:spPr>
      </p:pic>
      <p:pic>
        <p:nvPicPr>
          <p:cNvPr id="45" name="圖片 4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600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697912" cy="701731"/>
          </a:xfrm>
        </p:spPr>
        <p:txBody>
          <a:bodyPr/>
          <a:lstStyle/>
          <a:p>
            <a:r>
              <a:rPr lang="en-US" altLang="zh-TW" dirty="0"/>
              <a:t>Optimization vs Convention</a:t>
            </a:r>
            <a:endParaRPr lang="zh-TW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18</a:t>
            </a:fld>
            <a:endParaRPr lang="fr-FR"/>
          </a:p>
        </p:txBody>
      </p:sp>
      <p:sp>
        <p:nvSpPr>
          <p:cNvPr id="34" name="文字方塊 33"/>
          <p:cNvSpPr txBox="1"/>
          <p:nvPr/>
        </p:nvSpPr>
        <p:spPr>
          <a:xfrm>
            <a:off x="1062381" y="2606139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2982714" y="3817203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4801117" y="2268632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7439202" y="2271069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2971036" y="5142544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4870073" y="4814029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960673" y="2584872"/>
            <a:ext cx="601211" cy="12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4130106" y="2257999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1844576" y="5375406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8489902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8664701" y="5251918"/>
            <a:ext cx="1571276" cy="108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10225344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8664701" y="3394834"/>
            <a:ext cx="1571276" cy="360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8527264" y="5362293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10225344" y="5370919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/>
          <p:cNvSpPr txBox="1"/>
          <p:nvPr/>
        </p:nvSpPr>
        <p:spPr>
          <a:xfrm>
            <a:off x="10947965" y="2271069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9143684" y="3754834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1091560" y="4600316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7439202" y="509022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10947965" y="509022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9143684" y="4754453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6998102" y="3911394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6998102" y="4500810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103%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5243514" y="3790627"/>
            <a:ext cx="552395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78%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5243514" y="4380043"/>
            <a:ext cx="56041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77327" y="5061608"/>
            <a:ext cx="846000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4477689" y="5270786"/>
            <a:ext cx="250056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358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8" grpId="0" animBg="1"/>
      <p:bldP spid="5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0400" y="1580400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Factors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19</a:t>
            </a:fld>
            <a:endParaRPr lang="fr-FR"/>
          </a:p>
        </p:txBody>
      </p:sp>
      <p:cxnSp>
        <p:nvCxnSpPr>
          <p:cNvPr id="21" name="直線單箭頭接點 20"/>
          <p:cNvCxnSpPr/>
          <p:nvPr/>
        </p:nvCxnSpPr>
        <p:spPr>
          <a:xfrm>
            <a:off x="7453423" y="3431391"/>
            <a:ext cx="17074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1172077" y="2856163"/>
            <a:ext cx="132985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Convention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3" name="物件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3929178"/>
              </p:ext>
            </p:extLst>
          </p:nvPr>
        </p:nvGraphicFramePr>
        <p:xfrm>
          <a:off x="9407968" y="3241675"/>
          <a:ext cx="20701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71" name="Equation" r:id="rId4" imgW="2070000" imgH="380880" progId="Equation.DSMT4">
                  <p:embed/>
                </p:oleObj>
              </mc:Choice>
              <mc:Fallback>
                <p:oleObj name="Equation" r:id="rId4" imgW="2070000" imgH="380880" progId="Equation.DSMT4">
                  <p:embed/>
                  <p:pic>
                    <p:nvPicPr>
                      <p:cNvPr id="9" name="物件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07968" y="3241675"/>
                        <a:ext cx="20701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直線單箭頭接點 25"/>
          <p:cNvCxnSpPr/>
          <p:nvPr/>
        </p:nvCxnSpPr>
        <p:spPr>
          <a:xfrm flipH="1">
            <a:off x="2647508" y="3069876"/>
            <a:ext cx="25624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9068177"/>
              </p:ext>
            </p:extLst>
          </p:nvPr>
        </p:nvGraphicFramePr>
        <p:xfrm>
          <a:off x="9407968" y="2554431"/>
          <a:ext cx="1206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72" name="Equation" r:id="rId6" imgW="1206360" imgH="304560" progId="Equation.DSMT4">
                  <p:embed/>
                </p:oleObj>
              </mc:Choice>
              <mc:Fallback>
                <p:oleObj name="Equation" r:id="rId6" imgW="12063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407968" y="2554431"/>
                        <a:ext cx="12065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直線單箭頭接點 14"/>
          <p:cNvCxnSpPr/>
          <p:nvPr/>
        </p:nvCxnSpPr>
        <p:spPr>
          <a:xfrm>
            <a:off x="8325293" y="2706831"/>
            <a:ext cx="8355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800289" y="2446536"/>
            <a:ext cx="496800" cy="11952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6879545" y="2100435"/>
            <a:ext cx="396000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118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7880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8239"/>
            <a:ext cx="6095238" cy="4571429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9563542" y="2638250"/>
            <a:ext cx="1333057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Small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8240"/>
            <a:ext cx="6095238" cy="4571429"/>
          </a:xfrm>
          <a:prstGeom prst="rect">
            <a:avLst/>
          </a:prstGeom>
        </p:spPr>
      </p:pic>
      <p:sp>
        <p:nvSpPr>
          <p:cNvPr id="18" name="文字版面配置區 17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701731"/>
          </a:xfrm>
        </p:spPr>
        <p:txBody>
          <a:bodyPr/>
          <a:lstStyle/>
          <a:p>
            <a:r>
              <a:rPr lang="en-US" altLang="zh-TW" dirty="0"/>
              <a:t>Moment Slope </a:t>
            </a:r>
            <a:r>
              <a:rPr lang="en-US" altLang="zh-TW" dirty="0">
                <a:solidFill>
                  <a:schemeClr val="accent2"/>
                </a:solidFill>
              </a:rPr>
              <a:t>Large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20</a:t>
            </a:fld>
            <a:endParaRPr lang="fr-FR"/>
          </a:p>
        </p:txBody>
      </p:sp>
      <p:cxnSp>
        <p:nvCxnSpPr>
          <p:cNvPr id="15" name="直線單箭頭接點 14"/>
          <p:cNvCxnSpPr/>
          <p:nvPr/>
        </p:nvCxnSpPr>
        <p:spPr>
          <a:xfrm flipH="1">
            <a:off x="5106904" y="2448160"/>
            <a:ext cx="301026" cy="6923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H="1">
            <a:off x="10896599" y="2597668"/>
            <a:ext cx="457201" cy="5428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3746916" y="2579727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56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線單箭頭接點 35"/>
          <p:cNvCxnSpPr/>
          <p:nvPr/>
        </p:nvCxnSpPr>
        <p:spPr>
          <a:xfrm>
            <a:off x="3211032" y="2707787"/>
            <a:ext cx="0" cy="1440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圖片 2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1411" y="1531092"/>
            <a:ext cx="6090589" cy="4561200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9165660" y="2675566"/>
            <a:ext cx="1333057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Small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1" name="直線單箭頭接點 30"/>
          <p:cNvCxnSpPr/>
          <p:nvPr/>
        </p:nvCxnSpPr>
        <p:spPr>
          <a:xfrm flipH="1">
            <a:off x="10498717" y="2578163"/>
            <a:ext cx="442185" cy="5590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1411" y="1531176"/>
            <a:ext cx="6090589" cy="4561200"/>
          </a:xfrm>
          <a:prstGeom prst="rect">
            <a:avLst/>
          </a:prstGeom>
        </p:spPr>
      </p:pic>
      <p:cxnSp>
        <p:nvCxnSpPr>
          <p:cNvPr id="23" name="直線單箭頭接點 22"/>
          <p:cNvCxnSpPr/>
          <p:nvPr/>
        </p:nvCxnSpPr>
        <p:spPr>
          <a:xfrm flipH="1">
            <a:off x="10892133" y="2578163"/>
            <a:ext cx="325227" cy="6038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9532145" y="2754625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21</a:t>
            </a:fld>
            <a:endParaRPr lang="fr-FR"/>
          </a:p>
        </p:txBody>
      </p:sp>
      <p:sp>
        <p:nvSpPr>
          <p:cNvPr id="4" name="文字方塊 3"/>
          <p:cNvSpPr txBox="1"/>
          <p:nvPr/>
        </p:nvSpPr>
        <p:spPr>
          <a:xfrm>
            <a:off x="2358919" y="437814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394185" y="1995293"/>
            <a:ext cx="1672894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Lateral Load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253358" y="2956036"/>
            <a:ext cx="4268156" cy="829522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4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Moment Diagram</a:t>
            </a:r>
            <a:endParaRPr lang="zh-TW" altLang="en-US" sz="4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6092456" cy="191496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942800"/>
            <a:ext cx="6093199" cy="1915200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>
            <a:off x="11621386" y="2489724"/>
            <a:ext cx="0" cy="18720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11621386" y="2707787"/>
            <a:ext cx="0" cy="166204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11621386" y="3721396"/>
            <a:ext cx="0" cy="6408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11621386" y="3925740"/>
            <a:ext cx="0" cy="4440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47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22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6831283" y="2723212"/>
            <a:ext cx="5029518" cy="82952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Slope </a:t>
            </a:r>
            <a:r>
              <a:rPr lang="en-US" altLang="zh-TW" sz="4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Large</a:t>
            </a:r>
            <a:endParaRPr lang="zh-TW" altLang="en-US" sz="4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7262157" y="3803901"/>
            <a:ext cx="0" cy="1374694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552" y="1743442"/>
            <a:ext cx="6091206" cy="4561661"/>
          </a:xfrm>
          <a:prstGeom prst="rect">
            <a:avLst/>
          </a:prstGeom>
        </p:spPr>
      </p:pic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0937654"/>
              </p:ext>
            </p:extLst>
          </p:nvPr>
        </p:nvGraphicFramePr>
        <p:xfrm>
          <a:off x="7548232" y="4873795"/>
          <a:ext cx="220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26" name="Equation" r:id="rId5" imgW="2209680" imgH="304560" progId="Equation.DSMT4">
                  <p:embed/>
                </p:oleObj>
              </mc:Choice>
              <mc:Fallback>
                <p:oleObj name="Equation" r:id="rId5" imgW="22096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48232" y="4873795"/>
                        <a:ext cx="220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7005630"/>
              </p:ext>
            </p:extLst>
          </p:nvPr>
        </p:nvGraphicFramePr>
        <p:xfrm>
          <a:off x="7543528" y="3803901"/>
          <a:ext cx="23241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27" name="Equation" r:id="rId7" imgW="2323800" imgH="672840" progId="Equation.DSMT4">
                  <p:embed/>
                </p:oleObj>
              </mc:Choice>
              <mc:Fallback>
                <p:oleObj name="Equation" r:id="rId7" imgW="2323800" imgH="672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43528" y="3803901"/>
                        <a:ext cx="232410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線單箭頭接點 24"/>
          <p:cNvCxnSpPr/>
          <p:nvPr/>
        </p:nvCxnSpPr>
        <p:spPr>
          <a:xfrm flipH="1">
            <a:off x="4674629" y="3063652"/>
            <a:ext cx="325227" cy="6038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314641" y="3221961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72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69309"/>
            <a:ext cx="6095238" cy="457142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23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6822035" y="1788127"/>
            <a:ext cx="5048818" cy="164205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4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Short</a:t>
            </a: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5" name="直線接點 24"/>
          <p:cNvCxnSpPr/>
          <p:nvPr/>
        </p:nvCxnSpPr>
        <p:spPr>
          <a:xfrm>
            <a:off x="7256979" y="3647724"/>
            <a:ext cx="0" cy="225008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物件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7028038"/>
              </p:ext>
            </p:extLst>
          </p:nvPr>
        </p:nvGraphicFramePr>
        <p:xfrm>
          <a:off x="7548414" y="3647724"/>
          <a:ext cx="34036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68" name="Equation" r:id="rId5" imgW="3403440" imgH="1117440" progId="Equation.DSMT4">
                  <p:embed/>
                </p:oleObj>
              </mc:Choice>
              <mc:Fallback>
                <p:oleObj name="Equation" r:id="rId5" imgW="3403440" imgH="1117440" progId="Equation.DSMT4">
                  <p:embed/>
                  <p:pic>
                    <p:nvPicPr>
                      <p:cNvPr id="34" name="物件 3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48414" y="3647724"/>
                        <a:ext cx="34036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物件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9018527"/>
              </p:ext>
            </p:extLst>
          </p:nvPr>
        </p:nvGraphicFramePr>
        <p:xfrm>
          <a:off x="7548414" y="4879419"/>
          <a:ext cx="220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69" name="Equation" r:id="rId7" imgW="2209680" imgH="304560" progId="Equation.DSMT4">
                  <p:embed/>
                </p:oleObj>
              </mc:Choice>
              <mc:Fallback>
                <p:oleObj name="Equation" r:id="rId7" imgW="2209680" imgH="30456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48414" y="4879419"/>
                        <a:ext cx="220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圖片 5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69310"/>
            <a:ext cx="6095238" cy="4571429"/>
          </a:xfrm>
          <a:prstGeom prst="rect">
            <a:avLst/>
          </a:prstGeom>
        </p:spPr>
      </p:pic>
      <p:cxnSp>
        <p:nvCxnSpPr>
          <p:cNvPr id="20" name="直線單箭頭接點 19"/>
          <p:cNvCxnSpPr/>
          <p:nvPr/>
        </p:nvCxnSpPr>
        <p:spPr>
          <a:xfrm>
            <a:off x="4561367" y="1681774"/>
            <a:ext cx="82683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5385256" y="1538159"/>
            <a:ext cx="0" cy="1443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218406"/>
              </p:ext>
            </p:extLst>
          </p:nvPr>
        </p:nvGraphicFramePr>
        <p:xfrm>
          <a:off x="4690882" y="1130242"/>
          <a:ext cx="8763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70" name="Equation" r:id="rId10" imgW="876240" imgH="330120" progId="Equation.DSMT4">
                  <p:embed/>
                </p:oleObj>
              </mc:Choice>
              <mc:Fallback>
                <p:oleObj name="Equation" r:id="rId10" imgW="87624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90882" y="1130242"/>
                        <a:ext cx="8763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線接點 29"/>
          <p:cNvCxnSpPr/>
          <p:nvPr/>
        </p:nvCxnSpPr>
        <p:spPr>
          <a:xfrm>
            <a:off x="4561367" y="1538159"/>
            <a:ext cx="0" cy="1443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4869711" y="1681774"/>
            <a:ext cx="51554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4869711" y="1538159"/>
            <a:ext cx="0" cy="1443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物件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3656771"/>
              </p:ext>
            </p:extLst>
          </p:nvPr>
        </p:nvGraphicFramePr>
        <p:xfrm>
          <a:off x="4676633" y="1130242"/>
          <a:ext cx="9017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71" name="Equation" r:id="rId12" imgW="901440" imgH="330120" progId="Equation.DSMT4">
                  <p:embed/>
                </p:oleObj>
              </mc:Choice>
              <mc:Fallback>
                <p:oleObj name="Equation" r:id="rId12" imgW="90144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676633" y="1130242"/>
                        <a:ext cx="9017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632896"/>
              </p:ext>
            </p:extLst>
          </p:nvPr>
        </p:nvGraphicFramePr>
        <p:xfrm>
          <a:off x="7548414" y="5593004"/>
          <a:ext cx="2247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72" name="Equation" r:id="rId14" imgW="2247840" imgH="304560" progId="Equation.DSMT4">
                  <p:embed/>
                </p:oleObj>
              </mc:Choice>
              <mc:Fallback>
                <p:oleObj name="Equation" r:id="rId14" imgW="22478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548414" y="5593004"/>
                        <a:ext cx="2247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558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16032" y="1903228"/>
            <a:ext cx="5342884" cy="312261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20</a:t>
            </a:r>
            <a:r>
              <a:rPr lang="zh-TW" altLang="en-US" dirty="0"/>
              <a:t> </a:t>
            </a:r>
            <a:r>
              <a:rPr lang="en-US" altLang="zh-TW" dirty="0"/>
              <a:t>Models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24</a:t>
            </a:fld>
            <a:endParaRPr lang="fr-FR"/>
          </a:p>
        </p:txBody>
      </p:sp>
      <p:cxnSp>
        <p:nvCxnSpPr>
          <p:cNvPr id="5" name="直線單箭頭接點 4"/>
          <p:cNvCxnSpPr/>
          <p:nvPr/>
        </p:nvCxnSpPr>
        <p:spPr>
          <a:xfrm flipH="1">
            <a:off x="11127016" y="4199860"/>
            <a:ext cx="504" cy="68980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1224014" y="4331051"/>
            <a:ext cx="6277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4.5m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11127016" y="3667985"/>
            <a:ext cx="0" cy="5586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11415404" y="3733579"/>
            <a:ext cx="43858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3167968"/>
              </p:ext>
            </p:extLst>
          </p:nvPr>
        </p:nvGraphicFramePr>
        <p:xfrm>
          <a:off x="1061558" y="3424777"/>
          <a:ext cx="8001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80" name="Equation" r:id="rId5" imgW="799920" imgH="304560" progId="Equation.DSMT4">
                  <p:embed/>
                </p:oleObj>
              </mc:Choice>
              <mc:Fallback>
                <p:oleObj name="Equation" r:id="rId5" imgW="79992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1558" y="3424777"/>
                        <a:ext cx="8001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768" y="2002005"/>
            <a:ext cx="4031551" cy="107546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1580" y="4153371"/>
            <a:ext cx="4031551" cy="86826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1558" y="5606678"/>
            <a:ext cx="10918783" cy="799200"/>
          </a:xfrm>
          <a:prstGeom prst="rect">
            <a:avLst/>
          </a:prstGeom>
        </p:spPr>
      </p:pic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7807554"/>
              </p:ext>
            </p:extLst>
          </p:nvPr>
        </p:nvGraphicFramePr>
        <p:xfrm>
          <a:off x="6087268" y="1991372"/>
          <a:ext cx="14732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81" name="Equation" r:id="rId10" imgW="1473120" imgH="672840" progId="Equation.DSMT4">
                  <p:embed/>
                </p:oleObj>
              </mc:Choice>
              <mc:Fallback>
                <p:oleObj name="Equation" r:id="rId10" imgW="1473120" imgH="67284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087268" y="1991372"/>
                        <a:ext cx="147320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物件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8247918"/>
              </p:ext>
            </p:extLst>
          </p:nvPr>
        </p:nvGraphicFramePr>
        <p:xfrm>
          <a:off x="8243964" y="2175522"/>
          <a:ext cx="1397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82" name="Equation" r:id="rId12" imgW="1396800" imgH="304560" progId="Equation.DSMT4">
                  <p:embed/>
                </p:oleObj>
              </mc:Choice>
              <mc:Fallback>
                <p:oleObj name="Equation" r:id="rId12" imgW="1396800" imgH="30456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243964" y="2175522"/>
                        <a:ext cx="1397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物件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580923"/>
              </p:ext>
            </p:extLst>
          </p:nvPr>
        </p:nvGraphicFramePr>
        <p:xfrm>
          <a:off x="6057900" y="3424777"/>
          <a:ext cx="25527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83" name="Equation" r:id="rId14" imgW="2552400" imgH="1117440" progId="Equation.DSMT4">
                  <p:embed/>
                </p:oleObj>
              </mc:Choice>
              <mc:Fallback>
                <p:oleObj name="Equation" r:id="rId14" imgW="2552400" imgH="1117440" progId="Equation.DSMT4">
                  <p:embed/>
                  <p:pic>
                    <p:nvPicPr>
                      <p:cNvPr id="28" name="物件 27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057900" y="3424777"/>
                        <a:ext cx="25527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27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Top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25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4265414"/>
              </p:ext>
            </p:extLst>
          </p:nvPr>
        </p:nvGraphicFramePr>
        <p:xfrm>
          <a:off x="7246304" y="847725"/>
          <a:ext cx="3175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50" name="Equation" r:id="rId3" imgW="3174840" imgH="609480" progId="Equation.DSMT4">
                  <p:embed/>
                </p:oleObj>
              </mc:Choice>
              <mc:Fallback>
                <p:oleObj name="Equation" r:id="rId3" imgW="317484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46304" y="847725"/>
                        <a:ext cx="3175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圖表 12"/>
          <p:cNvGraphicFramePr/>
          <p:nvPr>
            <p:extLst>
              <p:ext uri="{D42A27DB-BD31-4B8C-83A1-F6EECF244321}">
                <p14:modId xmlns:p14="http://schemas.microsoft.com/office/powerpoint/2010/main" val="1390140853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4209804"/>
              </p:ext>
            </p:extLst>
          </p:nvPr>
        </p:nvGraphicFramePr>
        <p:xfrm>
          <a:off x="10596000" y="3983521"/>
          <a:ext cx="142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51" name="Equation" r:id="rId6" imgW="1422360" imgH="241200" progId="Equation.DSMT4">
                  <p:embed/>
                </p:oleObj>
              </mc:Choice>
              <mc:Fallback>
                <p:oleObj name="Equation" r:id="rId6" imgW="1422360" imgH="241200" progId="Equation.DSMT4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596000" y="3983521"/>
                        <a:ext cx="142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線接點 8"/>
          <p:cNvCxnSpPr/>
          <p:nvPr/>
        </p:nvCxnSpPr>
        <p:spPr>
          <a:xfrm>
            <a:off x="2286000" y="3211036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2286000" y="4104171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2286000" y="4997306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物件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915938"/>
              </p:ext>
            </p:extLst>
          </p:nvPr>
        </p:nvGraphicFramePr>
        <p:xfrm>
          <a:off x="10596000" y="3090386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52" name="Equation" r:id="rId8" imgW="888840" imgH="241200" progId="Equation.DSMT4">
                  <p:embed/>
                </p:oleObj>
              </mc:Choice>
              <mc:Fallback>
                <p:oleObj name="Equation" r:id="rId8" imgW="8888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596000" y="3090386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687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475412" cy="701731"/>
          </a:xfrm>
        </p:spPr>
        <p:txBody>
          <a:bodyPr/>
          <a:lstStyle/>
          <a:p>
            <a:r>
              <a:rPr lang="en-US" altLang="zh-TW" dirty="0"/>
              <a:t>Bottom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26</a:t>
            </a:fld>
            <a:endParaRPr lang="fr-FR"/>
          </a:p>
        </p:txBody>
      </p:sp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2230879538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6040540"/>
              </p:ext>
            </p:extLst>
          </p:nvPr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8" name="Equation" r:id="rId4" imgW="2222280" imgH="609480" progId="Equation.DSMT4">
                  <p:embed/>
                </p:oleObj>
              </mc:Choice>
              <mc:Fallback>
                <p:oleObj name="Equation" r:id="rId4" imgW="2222280" imgH="60948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318374"/>
              </p:ext>
            </p:extLst>
          </p:nvPr>
        </p:nvGraphicFramePr>
        <p:xfrm>
          <a:off x="10596000" y="2314207"/>
          <a:ext cx="142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9" name="Equation" r:id="rId6" imgW="1422360" imgH="241200" progId="Equation.DSMT4">
                  <p:embed/>
                </p:oleObj>
              </mc:Choice>
              <mc:Fallback>
                <p:oleObj name="Equation" r:id="rId6" imgW="1422360" imgH="24120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596000" y="2314207"/>
                        <a:ext cx="142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線接點 9"/>
          <p:cNvCxnSpPr/>
          <p:nvPr/>
        </p:nvCxnSpPr>
        <p:spPr>
          <a:xfrm>
            <a:off x="2286000" y="2030819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2286000" y="2434857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286000" y="2838895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7899077"/>
              </p:ext>
            </p:extLst>
          </p:nvPr>
        </p:nvGraphicFramePr>
        <p:xfrm>
          <a:off x="10596000" y="1910169"/>
          <a:ext cx="863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30" name="Equation" r:id="rId8" imgW="863280" imgH="241200" progId="Equation.DSMT4">
                  <p:embed/>
                </p:oleObj>
              </mc:Choice>
              <mc:Fallback>
                <p:oleObj name="Equation" r:id="rId8" imgW="863280" imgH="241200" progId="Equation.DSMT4">
                  <p:embed/>
                  <p:pic>
                    <p:nvPicPr>
                      <p:cNvPr id="14" name="物件 1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596000" y="1910169"/>
                        <a:ext cx="863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443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600" y="1731600"/>
            <a:ext cx="6095238" cy="457142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600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147608" cy="701731"/>
          </a:xfrm>
        </p:spPr>
        <p:txBody>
          <a:bodyPr/>
          <a:lstStyle/>
          <a:p>
            <a:r>
              <a:rPr lang="en-US" altLang="zh-TW" dirty="0"/>
              <a:t>Middle More Than End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27</a:t>
            </a:fld>
            <a:endParaRPr lang="fr-FR"/>
          </a:p>
        </p:txBody>
      </p:sp>
      <p:sp>
        <p:nvSpPr>
          <p:cNvPr id="6" name="文字方塊 5"/>
          <p:cNvSpPr txBox="1"/>
          <p:nvPr/>
        </p:nvSpPr>
        <p:spPr>
          <a:xfrm>
            <a:off x="1168800" y="4438751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047145" y="4788150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266155" y="3730552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44621" y="4926881"/>
            <a:ext cx="180000" cy="64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7079120" y="4195334"/>
            <a:ext cx="846000" cy="82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6%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950603" y="5019402"/>
            <a:ext cx="72000" cy="561741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10577205" y="4753646"/>
            <a:ext cx="252000" cy="826752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4192407" y="5258704"/>
            <a:ext cx="532800" cy="32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2%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2911524" y="485200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664459" y="4769613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9054594" y="485200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87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42400"/>
            <a:ext cx="6095238" cy="457142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600" y="1731600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21398" cy="701731"/>
          </a:xfrm>
        </p:spPr>
        <p:txBody>
          <a:bodyPr/>
          <a:lstStyle/>
          <a:p>
            <a:r>
              <a:rPr lang="en-US" altLang="zh-TW" dirty="0"/>
              <a:t>Middle Less Than End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28</a:t>
            </a:fld>
            <a:endParaRPr lang="fr-FR"/>
          </a:p>
        </p:txBody>
      </p:sp>
      <p:sp>
        <p:nvSpPr>
          <p:cNvPr id="6" name="文字方塊 5"/>
          <p:cNvSpPr txBox="1"/>
          <p:nvPr/>
        </p:nvSpPr>
        <p:spPr>
          <a:xfrm>
            <a:off x="9138050" y="5119478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65163" y="5093600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014645" y="5093600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042812" y="4798969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255594" y="5093600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1105076" y="5093600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249875" y="5102226"/>
            <a:ext cx="630000" cy="46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4%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8018870" y="5102226"/>
            <a:ext cx="630000" cy="46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4%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979125" y="4753152"/>
            <a:ext cx="576000" cy="827991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7%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142809" y="4753152"/>
            <a:ext cx="576000" cy="827991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7%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318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295198" cy="70173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Total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29</a:t>
            </a:fld>
            <a:endParaRPr lang="fr-FR"/>
          </a:p>
        </p:txBody>
      </p:sp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1764045395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234154"/>
              </p:ext>
            </p:extLst>
          </p:nvPr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68" name="Equation" r:id="rId4" imgW="2222280" imgH="609480" progId="Equation.DSMT4">
                  <p:embed/>
                </p:oleObj>
              </mc:Choice>
              <mc:Fallback>
                <p:oleObj name="Equation" r:id="rId4" imgW="222228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9718362"/>
              </p:ext>
            </p:extLst>
          </p:nvPr>
        </p:nvGraphicFramePr>
        <p:xfrm>
          <a:off x="10596000" y="3292408"/>
          <a:ext cx="142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69" name="Equation" r:id="rId6" imgW="1422360" imgH="241200" progId="Equation.DSMT4">
                  <p:embed/>
                </p:oleObj>
              </mc:Choice>
              <mc:Fallback>
                <p:oleObj name="Equation" r:id="rId6" imgW="1422360" imgH="24120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596000" y="3292408"/>
                        <a:ext cx="142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線接點 9"/>
          <p:cNvCxnSpPr/>
          <p:nvPr/>
        </p:nvCxnSpPr>
        <p:spPr>
          <a:xfrm>
            <a:off x="2286000" y="2817626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2286000" y="3413058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286000" y="3987224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1447294"/>
              </p:ext>
            </p:extLst>
          </p:nvPr>
        </p:nvGraphicFramePr>
        <p:xfrm>
          <a:off x="10583863" y="2696570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70" name="Equation" r:id="rId8" imgW="888840" imgH="241200" progId="Equation.DSMT4">
                  <p:embed/>
                </p:oleObj>
              </mc:Choice>
              <mc:Fallback>
                <p:oleObj name="Equation" r:id="rId8" imgW="888840" imgH="241200" progId="Equation.DSMT4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583863" y="2696570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568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69693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56010B-E9C1-4710-8FFA-682E92811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</a:t>
            </a:fld>
            <a:endParaRPr lang="fr-FR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97A1C46F-581D-4C4F-8583-90A028E30923}"/>
              </a:ext>
            </a:extLst>
          </p:cNvPr>
          <p:cNvSpPr txBox="1"/>
          <p:nvPr/>
        </p:nvSpPr>
        <p:spPr>
          <a:xfrm>
            <a:off x="7126514" y="2629436"/>
            <a:ext cx="4630332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REBAR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C9F625C-BC25-457B-9CC5-76549C155EE5}"/>
              </a:ext>
            </a:extLst>
          </p:cNvPr>
          <p:cNvSpPr>
            <a:spLocks/>
          </p:cNvSpPr>
          <p:nvPr/>
        </p:nvSpPr>
        <p:spPr bwMode="auto">
          <a:xfrm>
            <a:off x="7761542" y="4167925"/>
            <a:ext cx="408213" cy="40713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 dirty="0"/>
          </a:p>
        </p:txBody>
      </p:sp>
      <p:sp>
        <p:nvSpPr>
          <p:cNvPr id="9" name="Checkmark">
            <a:extLst>
              <a:ext uri="{FF2B5EF4-FFF2-40B4-BE49-F238E27FC236}">
                <a16:creationId xmlns:a16="http://schemas.microsoft.com/office/drawing/2014/main" id="{7E63E106-D11D-47DC-A927-084DAA018CB3}"/>
              </a:ext>
            </a:extLst>
          </p:cNvPr>
          <p:cNvSpPr>
            <a:spLocks noChangeAspect="1"/>
          </p:cNvSpPr>
          <p:nvPr/>
        </p:nvSpPr>
        <p:spPr bwMode="auto">
          <a:xfrm>
            <a:off x="10508019" y="4168091"/>
            <a:ext cx="540506" cy="406800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75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76922195-04CF-4FDD-878E-69FFDC27A4D8}"/>
              </a:ext>
            </a:extLst>
          </p:cNvPr>
          <p:cNvSpPr txBox="1"/>
          <p:nvPr/>
        </p:nvSpPr>
        <p:spPr>
          <a:xfrm>
            <a:off x="9647535" y="4930813"/>
            <a:ext cx="2261473" cy="7571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</a:t>
            </a:r>
          </a:p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B2F7C54-F583-4F79-9AC7-D7651AD6E9B1}"/>
              </a:ext>
            </a:extLst>
          </p:cNvPr>
          <p:cNvCxnSpPr/>
          <p:nvPr/>
        </p:nvCxnSpPr>
        <p:spPr>
          <a:xfrm>
            <a:off x="8799239" y="4829175"/>
            <a:ext cx="10792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>
            <a:off x="6207624" y="1914260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036540" y="5162654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1062381" y="2444214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2982714" y="3655278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801117" y="2106707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91560" y="4438391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971036" y="4969986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4870073" y="4652104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6383283" y="2444214"/>
            <a:ext cx="0" cy="1723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6383283" y="4167925"/>
            <a:ext cx="0" cy="994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1960673" y="2422947"/>
            <a:ext cx="601211" cy="12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4130106" y="2096074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977327" y="4891484"/>
            <a:ext cx="846000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4477689" y="5100662"/>
            <a:ext cx="250056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1844576" y="521348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TextBox 4">
            <a:extLst>
              <a:ext uri="{FF2B5EF4-FFF2-40B4-BE49-F238E27FC236}">
                <a16:creationId xmlns:a16="http://schemas.microsoft.com/office/drawing/2014/main" id="{76922195-04CF-4FDD-878E-69FFDC27A4D8}"/>
              </a:ext>
            </a:extLst>
          </p:cNvPr>
          <p:cNvSpPr txBox="1"/>
          <p:nvPr/>
        </p:nvSpPr>
        <p:spPr>
          <a:xfrm>
            <a:off x="6834911" y="4930813"/>
            <a:ext cx="2261473" cy="7571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Fix</a:t>
            </a:r>
          </a:p>
          <a:p>
            <a:pPr algn="ctr">
              <a:lnSpc>
                <a:spcPct val="9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</a:t>
            </a:r>
          </a:p>
        </p:txBody>
      </p:sp>
    </p:spTree>
    <p:extLst>
      <p:ext uri="{BB962C8B-B14F-4D97-AF65-F5344CB8AC3E}">
        <p14:creationId xmlns:p14="http://schemas.microsoft.com/office/powerpoint/2010/main" val="344626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4" grpId="0" animBg="1"/>
      <p:bldP spid="25" grpId="0" animBg="1"/>
      <p:bldP spid="26" grpId="0" animBg="1"/>
      <p:bldP spid="29" grpId="0" animBg="1"/>
      <p:bldP spid="3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圖表 14"/>
          <p:cNvGraphicFramePr/>
          <p:nvPr>
            <p:extLst>
              <p:ext uri="{D42A27DB-BD31-4B8C-83A1-F6EECF244321}">
                <p14:modId xmlns:p14="http://schemas.microsoft.com/office/powerpoint/2010/main" val="3390528480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443515" cy="701731"/>
          </a:xfrm>
          <a:prstGeom prst="rect">
            <a:avLst/>
          </a:prstGeom>
        </p:spPr>
        <p:txBody>
          <a:bodyPr/>
          <a:lstStyle/>
          <a:p>
            <a:r>
              <a:rPr lang="en-US" altLang="zh-TW" dirty="0"/>
              <a:t>#8 =&gt; #10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30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6403346"/>
              </p:ext>
            </p:extLst>
          </p:nvPr>
        </p:nvGraphicFramePr>
        <p:xfrm>
          <a:off x="7293935" y="848400"/>
          <a:ext cx="4572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31" name="Equation" r:id="rId4" imgW="4572000" imgH="609480" progId="Equation.DSMT4">
                  <p:embed/>
                </p:oleObj>
              </mc:Choice>
              <mc:Fallback>
                <p:oleObj name="Equation" r:id="rId4" imgW="457200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93935" y="848400"/>
                        <a:ext cx="4572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線接點 4"/>
          <p:cNvCxnSpPr/>
          <p:nvPr/>
        </p:nvCxnSpPr>
        <p:spPr>
          <a:xfrm>
            <a:off x="2179673" y="2296632"/>
            <a:ext cx="828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63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600" y="1731600"/>
            <a:ext cx="6095238" cy="4571429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600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986854" cy="1311128"/>
          </a:xfrm>
        </p:spPr>
        <p:txBody>
          <a:bodyPr/>
          <a:lstStyle/>
          <a:p>
            <a:r>
              <a:rPr lang="en-US" altLang="zh-TW" dirty="0"/>
              <a:t>Convention </a:t>
            </a:r>
            <a:r>
              <a:rPr lang="en-US" altLang="zh-TW" dirty="0">
                <a:solidFill>
                  <a:schemeClr val="accent1"/>
                </a:solidFill>
              </a:rPr>
              <a:t>Increase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31</a:t>
            </a:fld>
            <a:endParaRPr lang="fr-FR"/>
          </a:p>
        </p:txBody>
      </p:sp>
      <p:sp>
        <p:nvSpPr>
          <p:cNvPr id="6" name="矩形 5"/>
          <p:cNvSpPr/>
          <p:nvPr/>
        </p:nvSpPr>
        <p:spPr>
          <a:xfrm>
            <a:off x="2118932" y="2583999"/>
            <a:ext cx="425861" cy="104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565793" y="3657203"/>
            <a:ext cx="1548000" cy="252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7%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136197" y="2584004"/>
            <a:ext cx="425861" cy="104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949570" y="5247467"/>
            <a:ext cx="595223" cy="2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122419" y="5247467"/>
            <a:ext cx="595223" cy="2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8214170" y="2307555"/>
            <a:ext cx="610653" cy="127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13%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0077476" y="2307555"/>
            <a:ext cx="666000" cy="127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13%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759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7361309" cy="131112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Different Stories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32</a:t>
            </a:fld>
            <a:endParaRPr lang="fr-FR"/>
          </a:p>
        </p:txBody>
      </p:sp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1965950664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7679777"/>
              </p:ext>
            </p:extLst>
          </p:nvPr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56" name="Equation" r:id="rId4" imgW="2222280" imgH="609480" progId="Equation.DSMT4">
                  <p:embed/>
                </p:oleObj>
              </mc:Choice>
              <mc:Fallback>
                <p:oleObj name="Equation" r:id="rId4" imgW="2222280" imgH="60948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線單箭頭接點 4"/>
          <p:cNvCxnSpPr/>
          <p:nvPr/>
        </p:nvCxnSpPr>
        <p:spPr>
          <a:xfrm flipV="1">
            <a:off x="8452884" y="1807535"/>
            <a:ext cx="839972" cy="8399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21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600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33</a:t>
            </a:fld>
            <a:endParaRPr lang="fr-FR"/>
          </a:p>
        </p:txBody>
      </p:sp>
      <p:sp>
        <p:nvSpPr>
          <p:cNvPr id="6" name="矩形 5"/>
          <p:cNvSpPr/>
          <p:nvPr/>
        </p:nvSpPr>
        <p:spPr>
          <a:xfrm>
            <a:off x="2382167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555211" y="5251918"/>
            <a:ext cx="1571276" cy="108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126487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555211" y="3394834"/>
            <a:ext cx="1571276" cy="360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428407" y="5362293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126487" y="5370919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907871" y="3911394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907871" y="4500810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103%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>
            <a:off x="4128494" y="3737582"/>
            <a:ext cx="40900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 flipV="1">
            <a:off x="452902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 flipV="1">
            <a:off x="392035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3918204" y="1748212"/>
            <a:ext cx="60866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物件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695907"/>
              </p:ext>
            </p:extLst>
          </p:nvPr>
        </p:nvGraphicFramePr>
        <p:xfrm>
          <a:off x="3511336" y="1333157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74" name="Equation" r:id="rId4" imgW="1422360" imgH="380880" progId="Equation.DSMT4">
                  <p:embed/>
                </p:oleObj>
              </mc:Choice>
              <mc:Fallback>
                <p:oleObj name="Equation" r:id="rId4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11336" y="1333157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6823079" y="2715848"/>
            <a:ext cx="5197898" cy="171739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4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Convention</a:t>
            </a: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Does Not</a:t>
            </a:r>
          </a:p>
          <a:p>
            <a:pPr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Meet Specifications</a:t>
            </a:r>
          </a:p>
        </p:txBody>
      </p:sp>
      <p:graphicFrame>
        <p:nvGraphicFramePr>
          <p:cNvPr id="14" name="物件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1285514"/>
              </p:ext>
            </p:extLst>
          </p:nvPr>
        </p:nvGraphicFramePr>
        <p:xfrm>
          <a:off x="4188806" y="3514351"/>
          <a:ext cx="292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75" name="Equation" r:id="rId6" imgW="291960" imgH="241200" progId="Equation.DSMT4">
                  <p:embed/>
                </p:oleObj>
              </mc:Choice>
              <mc:Fallback>
                <p:oleObj name="Equation" r:id="rId6" imgW="2919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88806" y="3514351"/>
                        <a:ext cx="292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物件 31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872163"/>
              </p:ext>
            </p:extLst>
          </p:nvPr>
        </p:nvGraphicFramePr>
        <p:xfrm>
          <a:off x="2460350" y="5985484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76" name="Equation" r:id="rId8" imgW="190440" imgH="609480" progId="Equation.DSMT4">
                  <p:embed/>
                </p:oleObj>
              </mc:Choice>
              <mc:Fallback>
                <p:oleObj name="Equation" r:id="rId8" imgW="19044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60350" y="5985484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物件 32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0286569"/>
              </p:ext>
            </p:extLst>
          </p:nvPr>
        </p:nvGraphicFramePr>
        <p:xfrm>
          <a:off x="4016958" y="5985484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77" name="Equation" r:id="rId8" imgW="190440" imgH="609480" progId="Equation.DSMT4">
                  <p:embed/>
                </p:oleObj>
              </mc:Choice>
              <mc:Fallback>
                <p:oleObj name="Equation" r:id="rId8" imgW="190440" imgH="609480" progId="Equation.DSMT4">
                  <p:embed/>
                  <p:pic>
                    <p:nvPicPr>
                      <p:cNvPr id="21" name="物件 20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016958" y="5985484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254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More Multi-Cut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34</a:t>
            </a:fld>
            <a:endParaRPr lang="fr-FR"/>
          </a:p>
        </p:txBody>
      </p:sp>
      <p:graphicFrame>
        <p:nvGraphicFramePr>
          <p:cNvPr id="16" name="物件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7977800"/>
              </p:ext>
            </p:extLst>
          </p:nvPr>
        </p:nvGraphicFramePr>
        <p:xfrm>
          <a:off x="6809028" y="847725"/>
          <a:ext cx="3619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21" name="Equation" r:id="rId4" imgW="3619440" imgH="609480" progId="Equation.DSMT4">
                  <p:embed/>
                </p:oleObj>
              </mc:Choice>
              <mc:Fallback>
                <p:oleObj name="Equation" r:id="rId4" imgW="361944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09028" y="847725"/>
                        <a:ext cx="3619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圖表 17"/>
          <p:cNvGraphicFramePr/>
          <p:nvPr>
            <p:extLst>
              <p:ext uri="{D42A27DB-BD31-4B8C-83A1-F6EECF244321}">
                <p14:modId xmlns:p14="http://schemas.microsoft.com/office/powerpoint/2010/main" val="187390804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51060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295198" cy="70173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Shear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35</a:t>
            </a:fld>
            <a:endParaRPr lang="fr-FR"/>
          </a:p>
        </p:txBody>
      </p:sp>
      <p:graphicFrame>
        <p:nvGraphicFramePr>
          <p:cNvPr id="8" name="圖表 7"/>
          <p:cNvGraphicFramePr/>
          <p:nvPr>
            <p:extLst>
              <p:ext uri="{D42A27DB-BD31-4B8C-83A1-F6EECF244321}">
                <p14:modId xmlns:p14="http://schemas.microsoft.com/office/powerpoint/2010/main" val="3697067331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6025718"/>
              </p:ext>
            </p:extLst>
          </p:nvPr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37" name="Equation" r:id="rId4" imgW="2222280" imgH="609480" progId="Equation.DSMT4">
                  <p:embed/>
                </p:oleObj>
              </mc:Choice>
              <mc:Fallback>
                <p:oleObj name="Equation" r:id="rId4" imgW="2222280" imgH="60948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9663602"/>
              </p:ext>
            </p:extLst>
          </p:nvPr>
        </p:nvGraphicFramePr>
        <p:xfrm>
          <a:off x="10583863" y="2239776"/>
          <a:ext cx="142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38" name="Equation" r:id="rId6" imgW="1422360" imgH="241200" progId="Equation.DSMT4">
                  <p:embed/>
                </p:oleObj>
              </mc:Choice>
              <mc:Fallback>
                <p:oleObj name="Equation" r:id="rId6" imgW="1422360" imgH="241200" progId="Equation.DSMT4">
                  <p:embed/>
                  <p:pic>
                    <p:nvPicPr>
                      <p:cNvPr id="9" name="物件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583863" y="2239776"/>
                        <a:ext cx="142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線接點 10"/>
          <p:cNvCxnSpPr/>
          <p:nvPr/>
        </p:nvCxnSpPr>
        <p:spPr>
          <a:xfrm>
            <a:off x="2286000" y="2158402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286000" y="2360427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2286000" y="2562452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物件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67022"/>
              </p:ext>
            </p:extLst>
          </p:nvPr>
        </p:nvGraphicFramePr>
        <p:xfrm>
          <a:off x="10596000" y="1917102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39" name="Equation" r:id="rId8" imgW="888840" imgH="241200" progId="Equation.DSMT4">
                  <p:embed/>
                </p:oleObj>
              </mc:Choice>
              <mc:Fallback>
                <p:oleObj name="Equation" r:id="rId8" imgW="888840" imgH="241200" progId="Equation.DSMT4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596000" y="1917102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819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36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2499" y="1"/>
            <a:ext cx="4422971" cy="6858000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V="1">
            <a:off x="3176685" y="5455921"/>
            <a:ext cx="1557875" cy="14020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1767840" y="5862320"/>
            <a:ext cx="1046480" cy="9956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5120640" y="386080"/>
            <a:ext cx="158103" cy="506984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978584" y="6075632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641772" y="6156961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358592" y="2326640"/>
            <a:ext cx="105573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14F B3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6826432" y="3063597"/>
            <a:ext cx="1862048" cy="9970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5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99.6%</a:t>
            </a:r>
            <a:endParaRPr lang="zh-TW" altLang="en-US" sz="5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652123" y="979019"/>
            <a:ext cx="1887696" cy="562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台北住宅案</a:t>
            </a:r>
          </a:p>
        </p:txBody>
      </p:sp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7169606"/>
              </p:ext>
            </p:extLst>
          </p:nvPr>
        </p:nvGraphicFramePr>
        <p:xfrm>
          <a:off x="8964526" y="3543526"/>
          <a:ext cx="14097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04" name="Equation" r:id="rId5" imgW="1409400" imgH="609480" progId="Equation.DSMT4">
                  <p:embed/>
                </p:oleObj>
              </mc:Choice>
              <mc:Fallback>
                <p:oleObj name="Equation" r:id="rId5" imgW="140940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64526" y="3543526"/>
                        <a:ext cx="14097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7544406" y="4444185"/>
            <a:ext cx="145809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Seismic</a:t>
            </a:r>
          </a:p>
        </p:txBody>
      </p:sp>
      <p:cxnSp>
        <p:nvCxnSpPr>
          <p:cNvPr id="19" name="直線接點 18"/>
          <p:cNvCxnSpPr/>
          <p:nvPr/>
        </p:nvCxnSpPr>
        <p:spPr>
          <a:xfrm>
            <a:off x="7188985" y="4444185"/>
            <a:ext cx="0" cy="1150416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7539819" y="5167176"/>
            <a:ext cx="242149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 = </a:t>
            </a: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5, 6m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52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字方塊 22"/>
          <p:cNvSpPr txBox="1"/>
          <p:nvPr/>
        </p:nvSpPr>
        <p:spPr>
          <a:xfrm>
            <a:off x="7540714" y="3063597"/>
            <a:ext cx="1871666" cy="9970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94.3%</a:t>
            </a:r>
            <a:endParaRPr lang="zh-TW" altLang="en-US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37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53876"/>
            <a:ext cx="6191284" cy="5623404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H="1">
            <a:off x="2529840" y="3027680"/>
            <a:ext cx="3464560" cy="3048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213360" y="4215813"/>
            <a:ext cx="1534160" cy="19614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34082" y="4915828"/>
            <a:ext cx="74635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77m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409440" y="4270962"/>
            <a:ext cx="88421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153m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6252244" y="1442702"/>
            <a:ext cx="0" cy="136144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344230" y="1783746"/>
            <a:ext cx="86498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9F B1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944515" y="5601393"/>
            <a:ext cx="2246769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  <p:graphicFrame>
        <p:nvGraphicFramePr>
          <p:cNvPr id="24" name="物件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2279835"/>
              </p:ext>
            </p:extLst>
          </p:nvPr>
        </p:nvGraphicFramePr>
        <p:xfrm>
          <a:off x="9688426" y="3543526"/>
          <a:ext cx="14097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31" name="Equation" r:id="rId5" imgW="1409400" imgH="609480" progId="Equation.DSMT4">
                  <p:embed/>
                </p:oleObj>
              </mc:Choice>
              <mc:Fallback>
                <p:oleObj name="Equation" r:id="rId5" imgW="1409400" imgH="609480" progId="Equation.DSMT4">
                  <p:embed/>
                  <p:pic>
                    <p:nvPicPr>
                      <p:cNvPr id="3" name="物件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688426" y="3543526"/>
                        <a:ext cx="14097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字方塊 25"/>
          <p:cNvSpPr txBox="1"/>
          <p:nvPr/>
        </p:nvSpPr>
        <p:spPr>
          <a:xfrm>
            <a:off x="8268306" y="4406085"/>
            <a:ext cx="1384353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Seismic</a:t>
            </a:r>
          </a:p>
        </p:txBody>
      </p:sp>
      <p:cxnSp>
        <p:nvCxnSpPr>
          <p:cNvPr id="27" name="直線接點 26"/>
          <p:cNvCxnSpPr/>
          <p:nvPr/>
        </p:nvCxnSpPr>
        <p:spPr>
          <a:xfrm flipH="1">
            <a:off x="7912885" y="4406085"/>
            <a:ext cx="2390" cy="1188516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8263719" y="5167176"/>
            <a:ext cx="251286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 = </a:t>
            </a: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8, 10m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46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  <p:bldP spid="2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3224059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38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829125" y="3440491"/>
                <a:ext cx="2665152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85%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125" y="3440491"/>
                <a:ext cx="2665152" cy="951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6826345" y="5099009"/>
            <a:ext cx="4486741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Reduced Percentage (Multi-Cut-4)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266915" y="6312975"/>
            <a:ext cx="3307957" cy="3608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資料來源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公共工程價格資料庫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2019</a:t>
            </a:r>
            <a:endParaRPr lang="zh-TW" alt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2504381" y="3440492"/>
                <a:ext cx="2835070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381" y="3440492"/>
                <a:ext cx="2835070" cy="951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字方塊 31"/>
          <p:cNvSpPr txBox="1"/>
          <p:nvPr/>
        </p:nvSpPr>
        <p:spPr>
          <a:xfrm>
            <a:off x="3950611" y="5096001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504381" y="2025519"/>
            <a:ext cx="2067233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Convention</a:t>
            </a:r>
            <a:endParaRPr lang="zh-TW" altLang="en-US" sz="32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829651" y="2078684"/>
            <a:ext cx="2314095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直線單箭頭接點 18"/>
          <p:cNvCxnSpPr/>
          <p:nvPr/>
        </p:nvCxnSpPr>
        <p:spPr>
          <a:xfrm flipV="1">
            <a:off x="4652578" y="4392355"/>
            <a:ext cx="0" cy="703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V="1">
            <a:off x="7704364" y="4392355"/>
            <a:ext cx="0" cy="703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72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39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829125" y="3440491"/>
                <a:ext cx="2724977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85%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  <m:r>
                            <a:rPr lang="en-US" altLang="zh-TW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↑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125" y="3440491"/>
                <a:ext cx="2724977" cy="951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2504381" y="3440492"/>
                <a:ext cx="2665153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381" y="3440492"/>
                <a:ext cx="2665153" cy="951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2504381" y="2025519"/>
            <a:ext cx="2067233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Convention</a:t>
            </a:r>
            <a:endParaRPr lang="zh-TW" altLang="en-US" sz="32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829651" y="2078684"/>
            <a:ext cx="2314095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直線單箭頭接點 18"/>
          <p:cNvCxnSpPr/>
          <p:nvPr/>
        </p:nvCxnSpPr>
        <p:spPr>
          <a:xfrm flipV="1">
            <a:off x="4652578" y="4392355"/>
            <a:ext cx="0" cy="703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V="1">
            <a:off x="8969638" y="4392355"/>
            <a:ext cx="0" cy="703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3946773" y="5131776"/>
            <a:ext cx="163121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鋼筋綁紮工資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7226794" y="5163675"/>
            <a:ext cx="390106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複雜度增加 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=&gt;</a:t>
            </a: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鋼筋綁紮工資增加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8266915" y="6312975"/>
            <a:ext cx="3307957" cy="3608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資料來源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公共工程價格資料庫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2019</a:t>
            </a:r>
            <a:endParaRPr lang="zh-TW" alt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80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73741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6174A4F-BEF3-4FAA-ACC7-14AF48BA4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</a:t>
            </a:fld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4B279D-CDA9-45D3-8E13-FC0D66537FE2}"/>
              </a:ext>
            </a:extLst>
          </p:cNvPr>
          <p:cNvSpPr txBox="1"/>
          <p:nvPr/>
        </p:nvSpPr>
        <p:spPr>
          <a:xfrm>
            <a:off x="7126514" y="2634938"/>
            <a:ext cx="4847772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  <a:p>
            <a:pPr>
              <a:lnSpc>
                <a:spcPct val="9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Fixed Cut-Off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3624163"/>
              </p:ext>
            </p:extLst>
          </p:nvPr>
        </p:nvGraphicFramePr>
        <p:xfrm>
          <a:off x="2460350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90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60350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6367120"/>
              </p:ext>
            </p:extLst>
          </p:nvPr>
        </p:nvGraphicFramePr>
        <p:xfrm>
          <a:off x="1824413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91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24413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1054813"/>
              </p:ext>
            </p:extLst>
          </p:nvPr>
        </p:nvGraphicFramePr>
        <p:xfrm>
          <a:off x="4016958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92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16958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物件 21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190386"/>
              </p:ext>
            </p:extLst>
          </p:nvPr>
        </p:nvGraphicFramePr>
        <p:xfrm>
          <a:off x="4640404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93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1867F730-316E-4136-82B3-5F5F4F79FE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40404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字方塊 18"/>
          <p:cNvSpPr txBox="1"/>
          <p:nvPr/>
        </p:nvSpPr>
        <p:spPr>
          <a:xfrm>
            <a:off x="1563344" y="2464190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951922" y="3129214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4398125" y="2111926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152172" y="4713633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2951922" y="4863544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887522" y="4649835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5537936"/>
              </p:ext>
            </p:extLst>
          </p:nvPr>
        </p:nvGraphicFramePr>
        <p:xfrm>
          <a:off x="7122185" y="4751455"/>
          <a:ext cx="3429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94" name="Equation" r:id="rId9" imgW="342720" imgH="241200" progId="Equation.DSMT4">
                  <p:embed/>
                </p:oleObj>
              </mc:Choice>
              <mc:Fallback>
                <p:oleObj name="Equation" r:id="rId9" imgW="34272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122185" y="4751455"/>
                        <a:ext cx="3429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8350419"/>
              </p:ext>
            </p:extLst>
          </p:nvPr>
        </p:nvGraphicFramePr>
        <p:xfrm>
          <a:off x="8044125" y="456730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95" name="Equation" r:id="rId11" imgW="190440" imgH="609480" progId="Equation.DSMT4">
                  <p:embed/>
                </p:oleObj>
              </mc:Choice>
              <mc:Fallback>
                <p:oleObj name="Equation" r:id="rId11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044125" y="456730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2323810"/>
              </p:ext>
            </p:extLst>
          </p:nvPr>
        </p:nvGraphicFramePr>
        <p:xfrm>
          <a:off x="8813665" y="456730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96" name="Equation" r:id="rId13" imgW="190440" imgH="609480" progId="Equation.DSMT4">
                  <p:embed/>
                </p:oleObj>
              </mc:Choice>
              <mc:Fallback>
                <p:oleObj name="Equation" r:id="rId13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813665" y="456730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2062075"/>
              </p:ext>
            </p:extLst>
          </p:nvPr>
        </p:nvGraphicFramePr>
        <p:xfrm>
          <a:off x="9583205" y="4567305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97" name="Equation" r:id="rId15" imgW="203040" imgH="609480" progId="Equation.DSMT4">
                  <p:embed/>
                </p:oleObj>
              </mc:Choice>
              <mc:Fallback>
                <p:oleObj name="Equation" r:id="rId15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583205" y="4567305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4255800"/>
              </p:ext>
            </p:extLst>
          </p:nvPr>
        </p:nvGraphicFramePr>
        <p:xfrm>
          <a:off x="10365445" y="456730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98" name="Equation" r:id="rId17" imgW="190440" imgH="609480" progId="Equation.DSMT4">
                  <p:embed/>
                </p:oleObj>
              </mc:Choice>
              <mc:Fallback>
                <p:oleObj name="Equation" r:id="rId1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0365445" y="456730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6397428"/>
              </p:ext>
            </p:extLst>
          </p:nvPr>
        </p:nvGraphicFramePr>
        <p:xfrm>
          <a:off x="11134986" y="4751455"/>
          <a:ext cx="5969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99" name="Equation" r:id="rId19" imgW="596880" imgH="241200" progId="Equation.DSMT4">
                  <p:embed/>
                </p:oleObj>
              </mc:Choice>
              <mc:Fallback>
                <p:oleObj name="Equation" r:id="rId19" imgW="596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1134986" y="4751455"/>
                        <a:ext cx="5969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88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552131" y="5601476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</m:t>
                      </m:r>
                      <m:r>
                        <a:rPr lang="en-US" altLang="zh-TW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0</m:t>
                      </m:r>
                      <m:r>
                        <a:rPr lang="en-US" altLang="zh-TW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0</m:t>
                      </m:r>
                      <m:r>
                        <a:rPr lang="en-US" altLang="zh-TW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5601476"/>
                <a:ext cx="818494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4662797" y="5601474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5601474"/>
                <a:ext cx="81849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552131" y="3036452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8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3036452"/>
                <a:ext cx="1756443" cy="80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4662797" y="3036452"/>
                <a:ext cx="1899110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3036452"/>
                <a:ext cx="1899110" cy="808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Cost Analysis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40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552131" y="4316362"/>
                <a:ext cx="1613775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8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$8448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4316362"/>
                <a:ext cx="1613775" cy="8086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4662797" y="4316362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4316362"/>
                <a:ext cx="1756443" cy="8086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4662797" y="2179716"/>
            <a:ext cx="15735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Convention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52131" y="2216889"/>
            <a:ext cx="2610651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Optimization-Cut-4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144441" y="3193545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543316" y="4452905"/>
            <a:ext cx="2387833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595487" y="5564540"/>
            <a:ext cx="1340752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34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552131" y="5601476"/>
                <a:ext cx="675826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5601476"/>
                <a:ext cx="675826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4662797" y="5601474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5601474"/>
                <a:ext cx="81849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552131" y="3036452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3036452"/>
                <a:ext cx="1756443" cy="80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4662797" y="3036452"/>
                <a:ext cx="1899110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3036452"/>
                <a:ext cx="1899110" cy="808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Cost Analysis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41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552131" y="4316362"/>
                <a:ext cx="1613775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4316362"/>
                <a:ext cx="1613775" cy="8086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4662797" y="4316362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4316362"/>
                <a:ext cx="1756443" cy="8086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4662797" y="2179716"/>
            <a:ext cx="15735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Convention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52131" y="2216889"/>
            <a:ext cx="260584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Optimization-Cut-2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144441" y="3193545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543316" y="4452905"/>
            <a:ext cx="2387833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595487" y="5564540"/>
            <a:ext cx="1340752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7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42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53859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286000"/>
            <a:ext cx="6095238" cy="4571429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287" y="2286571"/>
            <a:ext cx="6095238" cy="4571429"/>
          </a:xfrm>
          <a:prstGeom prst="rect">
            <a:avLst/>
          </a:prstGeom>
        </p:spPr>
      </p:pic>
      <p:sp>
        <p:nvSpPr>
          <p:cNvPr id="66" name="文字方塊 65"/>
          <p:cNvSpPr txBox="1"/>
          <p:nvPr/>
        </p:nvSpPr>
        <p:spPr>
          <a:xfrm>
            <a:off x="7180740" y="3037132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9052120" y="4299331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10917793" y="2683124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5" name="文字方塊 74"/>
          <p:cNvSpPr txBox="1"/>
          <p:nvPr/>
        </p:nvSpPr>
        <p:spPr>
          <a:xfrm>
            <a:off x="7180740" y="5116943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6" name="文字方塊 75"/>
          <p:cNvSpPr txBox="1"/>
          <p:nvPr/>
        </p:nvSpPr>
        <p:spPr>
          <a:xfrm>
            <a:off x="9018197" y="5661521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7" name="文字方塊 76"/>
          <p:cNvSpPr txBox="1"/>
          <p:nvPr/>
        </p:nvSpPr>
        <p:spPr>
          <a:xfrm>
            <a:off x="10950230" y="5288122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43</a:t>
            </a:fld>
            <a:endParaRPr lang="fr-FR"/>
          </a:p>
        </p:txBody>
      </p:sp>
      <p:pic>
        <p:nvPicPr>
          <p:cNvPr id="18" name="圖片 17"/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5917071" cy="2448800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8867065" y="2724167"/>
            <a:ext cx="137633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000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85502" y="3037132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956882" y="4299331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822555" y="2683124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085502" y="5116943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2922959" y="5661521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4854992" y="5288122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5498887" y="468887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971076" y="468887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/>
          <p:cNvSpPr/>
          <p:nvPr/>
        </p:nvSpPr>
        <p:spPr>
          <a:xfrm>
            <a:off x="7469463" y="2898405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/>
          <p:cNvSpPr/>
          <p:nvPr/>
        </p:nvSpPr>
        <p:spPr>
          <a:xfrm>
            <a:off x="11123269" y="2567531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/>
          <p:cNvSpPr/>
          <p:nvPr/>
        </p:nvSpPr>
        <p:spPr>
          <a:xfrm>
            <a:off x="8075629" y="4158537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/>
          <p:cNvSpPr/>
          <p:nvPr/>
        </p:nvSpPr>
        <p:spPr>
          <a:xfrm>
            <a:off x="10479355" y="4158537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/>
          <p:cNvSpPr/>
          <p:nvPr/>
        </p:nvSpPr>
        <p:spPr>
          <a:xfrm>
            <a:off x="7716408" y="5480817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/>
          <p:cNvSpPr/>
          <p:nvPr/>
        </p:nvSpPr>
        <p:spPr>
          <a:xfrm>
            <a:off x="10584256" y="5698295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/>
          <p:cNvSpPr/>
          <p:nvPr/>
        </p:nvSpPr>
        <p:spPr>
          <a:xfrm>
            <a:off x="8481965" y="6026600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/>
          <p:cNvSpPr/>
          <p:nvPr/>
        </p:nvSpPr>
        <p:spPr>
          <a:xfrm>
            <a:off x="9885925" y="6026600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8183126" y="2968478"/>
            <a:ext cx="491389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橢圓 53"/>
          <p:cNvSpPr/>
          <p:nvPr/>
        </p:nvSpPr>
        <p:spPr>
          <a:xfrm>
            <a:off x="5498887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971076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橢圓 77"/>
          <p:cNvSpPr/>
          <p:nvPr/>
        </p:nvSpPr>
        <p:spPr>
          <a:xfrm>
            <a:off x="11605562" y="468887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橢圓 78"/>
          <p:cNvSpPr/>
          <p:nvPr/>
        </p:nvSpPr>
        <p:spPr>
          <a:xfrm>
            <a:off x="7077751" y="468887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0" name="圖片 79"/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287" y="0"/>
            <a:ext cx="5917071" cy="2448800"/>
          </a:xfrm>
          <a:prstGeom prst="rect">
            <a:avLst/>
          </a:prstGeom>
        </p:spPr>
      </p:pic>
      <p:sp>
        <p:nvSpPr>
          <p:cNvPr id="81" name="橢圓 80"/>
          <p:cNvSpPr/>
          <p:nvPr/>
        </p:nvSpPr>
        <p:spPr>
          <a:xfrm>
            <a:off x="11605174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橢圓 81"/>
          <p:cNvSpPr/>
          <p:nvPr/>
        </p:nvSpPr>
        <p:spPr>
          <a:xfrm>
            <a:off x="7077363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橢圓 83"/>
          <p:cNvSpPr/>
          <p:nvPr/>
        </p:nvSpPr>
        <p:spPr>
          <a:xfrm>
            <a:off x="11123269" y="1189864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橢圓 84"/>
          <p:cNvSpPr/>
          <p:nvPr/>
        </p:nvSpPr>
        <p:spPr>
          <a:xfrm>
            <a:off x="10479355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橢圓 85"/>
          <p:cNvSpPr/>
          <p:nvPr/>
        </p:nvSpPr>
        <p:spPr>
          <a:xfrm>
            <a:off x="10584256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橢圓 86"/>
          <p:cNvSpPr/>
          <p:nvPr/>
        </p:nvSpPr>
        <p:spPr>
          <a:xfrm>
            <a:off x="9885925" y="1189864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橢圓 87"/>
          <p:cNvSpPr/>
          <p:nvPr/>
        </p:nvSpPr>
        <p:spPr>
          <a:xfrm>
            <a:off x="8481965" y="1189864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橢圓 88"/>
          <p:cNvSpPr/>
          <p:nvPr/>
        </p:nvSpPr>
        <p:spPr>
          <a:xfrm>
            <a:off x="8075629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橢圓 89"/>
          <p:cNvSpPr/>
          <p:nvPr/>
        </p:nvSpPr>
        <p:spPr>
          <a:xfrm>
            <a:off x="7716408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橢圓 90"/>
          <p:cNvSpPr/>
          <p:nvPr/>
        </p:nvSpPr>
        <p:spPr>
          <a:xfrm>
            <a:off x="7469463" y="1189864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1960673" y="3007738"/>
            <a:ext cx="594000" cy="12348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4130106" y="2651224"/>
            <a:ext cx="446400" cy="15876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977327" y="5593237"/>
            <a:ext cx="846000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4477689" y="5791782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/>
        </p:nvSpPr>
        <p:spPr>
          <a:xfrm>
            <a:off x="1844576" y="590460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260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71" grpId="0" animBg="1"/>
      <p:bldP spid="75" grpId="0" animBg="1"/>
      <p:bldP spid="76" grpId="0" animBg="1"/>
      <p:bldP spid="77" grpId="0" animBg="1"/>
      <p:bldP spid="3" grpId="0"/>
      <p:bldP spid="21" grpId="0" animBg="1"/>
      <p:bldP spid="50" grpId="0" animBg="1"/>
      <p:bldP spid="51" grpId="0" animBg="1"/>
      <p:bldP spid="52" grpId="0" animBg="1"/>
      <p:bldP spid="53" grpId="0" animBg="1"/>
      <p:bldP spid="56" grpId="0" animBg="1"/>
      <p:bldP spid="57" grpId="0" animBg="1"/>
      <p:bldP spid="58" grpId="0" animBg="1"/>
      <p:bldP spid="59" grpId="0" animBg="1"/>
      <p:bldP spid="78" grpId="0" animBg="1"/>
      <p:bldP spid="79" grpId="0" animBg="1"/>
      <p:bldP spid="81" grpId="0" animBg="1"/>
      <p:bldP spid="82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45" grpId="0" animBg="1"/>
      <p:bldP spid="46" grpId="0" animBg="1"/>
      <p:bldP spid="47" grpId="0" animBg="1"/>
      <p:bldP spid="48" grpId="0" animBg="1"/>
      <p:bldP spid="6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839788" y="2324845"/>
            <a:ext cx="3094259" cy="954107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Capacity Spectrum Method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Pushover</a:t>
            </a:r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 Methods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94930" y="2324845"/>
            <a:ext cx="2602141" cy="954107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Modal Pushover Analysis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50072" y="2324845"/>
            <a:ext cx="2602141" cy="954107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Multi-Modes Combination 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457ED41-87B9-439A-B4C6-05A40BAEAB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44</a:t>
            </a:fld>
            <a:endParaRPr lang="fr-FR"/>
          </a:p>
        </p:txBody>
      </p:sp>
      <p:grpSp>
        <p:nvGrpSpPr>
          <p:cNvPr id="12" name="群組 11"/>
          <p:cNvGrpSpPr/>
          <p:nvPr/>
        </p:nvGrpSpPr>
        <p:grpSpPr>
          <a:xfrm>
            <a:off x="8750072" y="3635874"/>
            <a:ext cx="2723098" cy="2316094"/>
            <a:chOff x="9038545" y="2281222"/>
            <a:chExt cx="2723098" cy="2316094"/>
          </a:xfrm>
        </p:grpSpPr>
        <p:graphicFrame>
          <p:nvGraphicFramePr>
            <p:cNvPr id="13" name="物件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05455003"/>
                </p:ext>
              </p:extLst>
            </p:nvPr>
          </p:nvGraphicFramePr>
          <p:xfrm>
            <a:off x="9038545" y="2281222"/>
            <a:ext cx="1612900" cy="787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77" name="Equation" r:id="rId4" imgW="1612800" imgH="787320" progId="Equation.DSMT4">
                    <p:embed/>
                  </p:oleObj>
                </mc:Choice>
                <mc:Fallback>
                  <p:oleObj name="Equation" r:id="rId4" imgW="1612800" imgH="787320" progId="Equation.DSMT4">
                    <p:embed/>
                    <p:pic>
                      <p:nvPicPr>
                        <p:cNvPr id="22" name="物件 21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038545" y="2281222"/>
                          <a:ext cx="1612900" cy="787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893C97C3-A73C-4CB3-84A6-CCE439A5CE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1609" y="2974310"/>
              <a:ext cx="0" cy="4142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6997416E-D5F9-4730-B7DB-D24404E0DB3F}"/>
                </a:ext>
              </a:extLst>
            </p:cNvPr>
            <p:cNvSpPr txBox="1"/>
            <p:nvPr/>
          </p:nvSpPr>
          <p:spPr>
            <a:xfrm>
              <a:off x="10300346" y="3398942"/>
              <a:ext cx="1461297" cy="427425"/>
            </a:xfrm>
            <a:prstGeom prst="rect">
              <a:avLst/>
            </a:prstGeom>
            <a:noFill/>
          </p:spPr>
          <p:txBody>
            <a:bodyPr wrap="none" lIns="0" rtlCol="0" anchor="t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zh-TW" sz="20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Mode Shape</a:t>
              </a:r>
              <a:endPara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8710B65C-C600-4C5A-9301-4882E6B52FA9}"/>
                </a:ext>
              </a:extLst>
            </p:cNvPr>
            <p:cNvCxnSpPr/>
            <p:nvPr/>
          </p:nvCxnSpPr>
          <p:spPr>
            <a:xfrm flipV="1">
              <a:off x="10130980" y="2974310"/>
              <a:ext cx="0" cy="10489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C1EDB3F8-275A-4BC6-9F95-CCAC05F92E85}"/>
                </a:ext>
              </a:extLst>
            </p:cNvPr>
            <p:cNvSpPr txBox="1"/>
            <p:nvPr/>
          </p:nvSpPr>
          <p:spPr>
            <a:xfrm>
              <a:off x="9991302" y="4169891"/>
              <a:ext cx="1591141" cy="427425"/>
            </a:xfrm>
            <a:prstGeom prst="rect">
              <a:avLst/>
            </a:prstGeom>
            <a:noFill/>
          </p:spPr>
          <p:txBody>
            <a:bodyPr wrap="none" lIns="0" rtlCol="0" anchor="t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zh-TW" sz="20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Effective Mass</a:t>
              </a:r>
              <a:endPara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aphicFrame>
        <p:nvGraphicFramePr>
          <p:cNvPr id="37" name="圖表 3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1110793"/>
              </p:ext>
            </p:extLst>
          </p:nvPr>
        </p:nvGraphicFramePr>
        <p:xfrm>
          <a:off x="4656638" y="3445721"/>
          <a:ext cx="3600000" cy="269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40" name="圖片 39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235" y="3445914"/>
            <a:ext cx="3600000" cy="2696015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573136" y="6319524"/>
            <a:ext cx="1473417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(ATC-40, 1996)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343673" y="6319524"/>
            <a:ext cx="2225930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(Chopra &amp;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Goel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 2001)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984818" y="6319524"/>
            <a:ext cx="1613583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Kunnath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 2004)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32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Graphic spid="37" grpId="0">
        <p:bldAsOne/>
      </p:bldGraphic>
      <p:bldP spid="18" grpId="0"/>
      <p:bldP spid="2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8800"/>
            <a:ext cx="6094800" cy="456435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623" y="1736925"/>
            <a:ext cx="6093377" cy="4563287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E145E6-760A-4B17-86A4-E545518E57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324939" cy="701731"/>
          </a:xfrm>
        </p:spPr>
        <p:txBody>
          <a:bodyPr/>
          <a:lstStyle/>
          <a:p>
            <a:r>
              <a:rPr lang="en-US" altLang="zh-TW" dirty="0"/>
              <a:t>Capacity Spectrum</a:t>
            </a:r>
            <a:r>
              <a:rPr lang="zh-TW" altLang="en-US" dirty="0"/>
              <a:t> </a:t>
            </a:r>
            <a:r>
              <a:rPr lang="en-US" altLang="zh-TW" dirty="0"/>
              <a:t>Method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5C3427B-CB41-4000-9D21-A2CEABB41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45</a:t>
            </a:fld>
            <a:endParaRPr lang="fr-FR"/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FD9AE536-1C14-4D2F-B277-DAF03C064D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6096664"/>
              </p:ext>
            </p:extLst>
          </p:nvPr>
        </p:nvGraphicFramePr>
        <p:xfrm>
          <a:off x="8450671" y="3296740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33" name="Equation" r:id="rId6" imgW="1002960" imgH="241200" progId="Equation.DSMT4">
                  <p:embed/>
                </p:oleObj>
              </mc:Choice>
              <mc:Fallback>
                <p:oleObj name="Equation" r:id="rId6" imgW="1002960" imgH="24120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50671" y="3296740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C7188C06-0DBF-4BFB-821F-91DE7A728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2199920"/>
              </p:ext>
            </p:extLst>
          </p:nvPr>
        </p:nvGraphicFramePr>
        <p:xfrm>
          <a:off x="7916530" y="234519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34" name="Equation" r:id="rId8" imgW="876240" imgH="241200" progId="Equation.DSMT4">
                  <p:embed/>
                </p:oleObj>
              </mc:Choice>
              <mc:Fallback>
                <p:oleObj name="Equation" r:id="rId8" imgW="876240" imgH="24120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916530" y="234519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0893318"/>
              </p:ext>
            </p:extLst>
          </p:nvPr>
        </p:nvGraphicFramePr>
        <p:xfrm>
          <a:off x="2778448" y="3580031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35" name="Equation" r:id="rId10" imgW="1002960" imgH="241200" progId="Equation.DSMT4">
                  <p:embed/>
                </p:oleObj>
              </mc:Choice>
              <mc:Fallback>
                <p:oleObj name="Equation" r:id="rId10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FD9AE536-1C14-4D2F-B277-DAF03C064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778448" y="3580031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0326144"/>
              </p:ext>
            </p:extLst>
          </p:nvPr>
        </p:nvGraphicFramePr>
        <p:xfrm>
          <a:off x="2403798" y="258649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36" name="Equation" r:id="rId12" imgW="876240" imgH="241200" progId="Equation.DSMT4">
                  <p:embed/>
                </p:oleObj>
              </mc:Choice>
              <mc:Fallback>
                <p:oleObj name="Equation" r:id="rId12" imgW="8762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C7188C06-0DBF-4BFB-821F-91DE7A728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403798" y="258649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2746167"/>
              </p:ext>
            </p:extLst>
          </p:nvPr>
        </p:nvGraphicFramePr>
        <p:xfrm>
          <a:off x="8114043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37" name="Equation" r:id="rId14" imgW="2311200" imgH="609480" progId="Equation.DSMT4">
                  <p:embed/>
                </p:oleObj>
              </mc:Choice>
              <mc:Fallback>
                <p:oleObj name="Equation" r:id="rId14" imgW="231120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114043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832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8800"/>
            <a:ext cx="6094800" cy="4564353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877832" cy="701731"/>
          </a:xfrm>
        </p:spPr>
        <p:txBody>
          <a:bodyPr/>
          <a:lstStyle/>
          <a:p>
            <a:r>
              <a:rPr lang="en-US" altLang="zh-TW" dirty="0"/>
              <a:t>Modal Pushover Analysis – Mode1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46</a:t>
            </a:fld>
            <a:endParaRPr lang="fr-FR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623" y="1736925"/>
            <a:ext cx="6093377" cy="4563287"/>
          </a:xfrm>
          <a:prstGeom prst="rect">
            <a:avLst/>
          </a:prstGeom>
        </p:spPr>
      </p:pic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FD9AE536-1C14-4D2F-B277-DAF03C064D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7670495"/>
              </p:ext>
            </p:extLst>
          </p:nvPr>
        </p:nvGraphicFramePr>
        <p:xfrm>
          <a:off x="8450671" y="3296740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94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FD9AE536-1C14-4D2F-B277-DAF03C064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450671" y="3296740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物件 18">
            <a:extLst>
              <a:ext uri="{FF2B5EF4-FFF2-40B4-BE49-F238E27FC236}">
                <a16:creationId xmlns:a16="http://schemas.microsoft.com/office/drawing/2014/main" id="{C7188C06-0DBF-4BFB-821F-91DE7A728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9199657"/>
              </p:ext>
            </p:extLst>
          </p:nvPr>
        </p:nvGraphicFramePr>
        <p:xfrm>
          <a:off x="7916530" y="234519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95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C7188C06-0DBF-4BFB-821F-91DE7A728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16530" y="234519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1704172"/>
              </p:ext>
            </p:extLst>
          </p:nvPr>
        </p:nvGraphicFramePr>
        <p:xfrm>
          <a:off x="2778448" y="3580031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96" name="Equation" r:id="rId9" imgW="1002960" imgH="241200" progId="Equation.DSMT4">
                  <p:embed/>
                </p:oleObj>
              </mc:Choice>
              <mc:Fallback>
                <p:oleObj name="Equation" r:id="rId9" imgW="100296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78448" y="3580031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3709351"/>
              </p:ext>
            </p:extLst>
          </p:nvPr>
        </p:nvGraphicFramePr>
        <p:xfrm>
          <a:off x="2403798" y="258649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97" name="Equation" r:id="rId11" imgW="876240" imgH="241200" progId="Equation.DSMT4">
                  <p:embed/>
                </p:oleObj>
              </mc:Choice>
              <mc:Fallback>
                <p:oleObj name="Equation" r:id="rId11" imgW="876240" imgH="24120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403798" y="258649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物件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531932"/>
              </p:ext>
            </p:extLst>
          </p:nvPr>
        </p:nvGraphicFramePr>
        <p:xfrm>
          <a:off x="8975286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98" name="Equation" r:id="rId13" imgW="2311200" imgH="609480" progId="Equation.DSMT4">
                  <p:embed/>
                </p:oleObj>
              </mc:Choice>
              <mc:Fallback>
                <p:oleObj name="Equation" r:id="rId13" imgW="2311200" imgH="609480" progId="Equation.DSMT4">
                  <p:embed/>
                  <p:pic>
                    <p:nvPicPr>
                      <p:cNvPr id="17" name="物件 1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975286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187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8800"/>
            <a:ext cx="6094800" cy="456435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0506" y="1738800"/>
            <a:ext cx="6094800" cy="4564353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877832" cy="701731"/>
          </a:xfrm>
        </p:spPr>
        <p:txBody>
          <a:bodyPr/>
          <a:lstStyle/>
          <a:p>
            <a:r>
              <a:rPr lang="en-US" altLang="zh-TW" dirty="0"/>
              <a:t>Modal Pushover Analysis – Mode2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47</a:t>
            </a:fld>
            <a:endParaRPr lang="fr-FR"/>
          </a:p>
        </p:txBody>
      </p:sp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3306475"/>
              </p:ext>
            </p:extLst>
          </p:nvPr>
        </p:nvGraphicFramePr>
        <p:xfrm>
          <a:off x="1025525" y="5351463"/>
          <a:ext cx="1041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76" name="Equation" r:id="rId5" imgW="1041120" imgH="241200" progId="Equation.DSMT4">
                  <p:embed/>
                </p:oleObj>
              </mc:Choice>
              <mc:Fallback>
                <p:oleObj name="Equation" r:id="rId5" imgW="1041120" imgH="241200" progId="Equation.DSMT4">
                  <p:embed/>
                  <p:pic>
                    <p:nvPicPr>
                      <p:cNvPr id="20" name="物件 19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25525" y="5351463"/>
                        <a:ext cx="1041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0352509"/>
              </p:ext>
            </p:extLst>
          </p:nvPr>
        </p:nvGraphicFramePr>
        <p:xfrm>
          <a:off x="1350963" y="4400550"/>
          <a:ext cx="901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77" name="Equation" r:id="rId7" imgW="901440" imgH="241200" progId="Equation.DSMT4">
                  <p:embed/>
                </p:oleObj>
              </mc:Choice>
              <mc:Fallback>
                <p:oleObj name="Equation" r:id="rId7" imgW="901440" imgH="241200" progId="Equation.DSMT4">
                  <p:embed/>
                  <p:pic>
                    <p:nvPicPr>
                      <p:cNvPr id="21" name="物件 20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50963" y="4400550"/>
                        <a:ext cx="901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4962053"/>
              </p:ext>
            </p:extLst>
          </p:nvPr>
        </p:nvGraphicFramePr>
        <p:xfrm>
          <a:off x="7078848" y="5351980"/>
          <a:ext cx="1028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78" name="Equation" r:id="rId9" imgW="1028520" imgH="241200" progId="Equation.DSMT4">
                  <p:embed/>
                </p:oleObj>
              </mc:Choice>
              <mc:Fallback>
                <p:oleObj name="Equation" r:id="rId9" imgW="1028520" imgH="241200" progId="Equation.DSMT4">
                  <p:embed/>
                  <p:pic>
                    <p:nvPicPr>
                      <p:cNvPr id="20" name="物件 19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78848" y="5351980"/>
                        <a:ext cx="1028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5141877"/>
              </p:ext>
            </p:extLst>
          </p:nvPr>
        </p:nvGraphicFramePr>
        <p:xfrm>
          <a:off x="7461030" y="4400771"/>
          <a:ext cx="774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79" name="Equation" r:id="rId11" imgW="774360" imgH="241200" progId="Equation.DSMT4">
                  <p:embed/>
                </p:oleObj>
              </mc:Choice>
              <mc:Fallback>
                <p:oleObj name="Equation" r:id="rId11" imgW="774360" imgH="241200" progId="Equation.DSMT4">
                  <p:embed/>
                  <p:pic>
                    <p:nvPicPr>
                      <p:cNvPr id="21" name="物件 20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461030" y="4400771"/>
                        <a:ext cx="774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999940"/>
              </p:ext>
            </p:extLst>
          </p:nvPr>
        </p:nvGraphicFramePr>
        <p:xfrm>
          <a:off x="8975286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80" name="Equation" r:id="rId13" imgW="2311200" imgH="609480" progId="Equation.DSMT4">
                  <p:embed/>
                </p:oleObj>
              </mc:Choice>
              <mc:Fallback>
                <p:oleObj name="Equation" r:id="rId13" imgW="2311200" imgH="609480" progId="Equation.DSMT4">
                  <p:embed/>
                  <p:pic>
                    <p:nvPicPr>
                      <p:cNvPr id="23" name="物件 2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975286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731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8800"/>
            <a:ext cx="6094800" cy="456435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1914" y="1738800"/>
            <a:ext cx="6090086" cy="4560823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283486" cy="2048766"/>
          </a:xfrm>
        </p:spPr>
        <p:txBody>
          <a:bodyPr/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48</a:t>
            </a:fld>
            <a:endParaRPr lang="fr-FR"/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233334"/>
              </p:ext>
            </p:extLst>
          </p:nvPr>
        </p:nvGraphicFramePr>
        <p:xfrm>
          <a:off x="8123274" y="2775841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36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23274" y="2775841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3128462"/>
              </p:ext>
            </p:extLst>
          </p:nvPr>
        </p:nvGraphicFramePr>
        <p:xfrm>
          <a:off x="9982200" y="2212267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37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982200" y="2212267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3586067"/>
              </p:ext>
            </p:extLst>
          </p:nvPr>
        </p:nvGraphicFramePr>
        <p:xfrm>
          <a:off x="2033188" y="2775841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38" name="Equation" r:id="rId9" imgW="1002960" imgH="241200" progId="Equation.DSMT4">
                  <p:embed/>
                </p:oleObj>
              </mc:Choice>
              <mc:Fallback>
                <p:oleObj name="Equation" r:id="rId9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33188" y="2775841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512587"/>
              </p:ext>
            </p:extLst>
          </p:nvPr>
        </p:nvGraphicFramePr>
        <p:xfrm>
          <a:off x="3799745" y="2212267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39" name="Equation" r:id="rId11" imgW="876240" imgH="241200" progId="Equation.DSMT4">
                  <p:embed/>
                </p:oleObj>
              </mc:Choice>
              <mc:Fallback>
                <p:oleObj name="Equation" r:id="rId11" imgW="8762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99745" y="2212267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336199"/>
              </p:ext>
            </p:extLst>
          </p:nvPr>
        </p:nvGraphicFramePr>
        <p:xfrm>
          <a:off x="8114043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40" name="Equation" r:id="rId13" imgW="2311200" imgH="609480" progId="Equation.DSMT4">
                  <p:embed/>
                </p:oleObj>
              </mc:Choice>
              <mc:Fallback>
                <p:oleObj name="Equation" r:id="rId13" imgW="2311200" imgH="609480" progId="Equation.DSMT4">
                  <p:embed/>
                  <p:pic>
                    <p:nvPicPr>
                      <p:cNvPr id="17" name="物件 1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114043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106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789" y="0"/>
            <a:ext cx="5964865" cy="317043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" y="0"/>
            <a:ext cx="5859910" cy="3147463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441423"/>
            <a:ext cx="6073653" cy="325008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789" y="3441423"/>
            <a:ext cx="6062450" cy="318941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49</a:t>
            </a:fld>
            <a:endParaRPr lang="fr-FR"/>
          </a:p>
        </p:txBody>
      </p:sp>
      <p:sp>
        <p:nvSpPr>
          <p:cNvPr id="9" name="文字方塊 8"/>
          <p:cNvSpPr txBox="1"/>
          <p:nvPr/>
        </p:nvSpPr>
        <p:spPr>
          <a:xfrm>
            <a:off x="0" y="0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2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095998" y="0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3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0" y="344142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5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095998" y="344142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6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95693" y="623276"/>
            <a:ext cx="3934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95693" y="1186802"/>
            <a:ext cx="36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95693" y="1739695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95693" y="2303221"/>
            <a:ext cx="2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76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2000" y="1573200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</a:t>
            </a:fld>
            <a:endParaRPr lang="fr-FR"/>
          </a:p>
        </p:txBody>
      </p:sp>
      <p:cxnSp>
        <p:nvCxnSpPr>
          <p:cNvPr id="8" name="直線單箭頭接點 7"/>
          <p:cNvCxnSpPr/>
          <p:nvPr/>
        </p:nvCxnSpPr>
        <p:spPr>
          <a:xfrm>
            <a:off x="6145025" y="1549400"/>
            <a:ext cx="21173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6145025" y="1143000"/>
            <a:ext cx="0" cy="161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8249687" y="1143000"/>
            <a:ext cx="0" cy="172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6677237" y="2705100"/>
            <a:ext cx="157245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444854F0-6934-408D-B546-B5178951AC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040512"/>
              </p:ext>
            </p:extLst>
          </p:nvPr>
        </p:nvGraphicFramePr>
        <p:xfrm>
          <a:off x="8518357" y="1308966"/>
          <a:ext cx="2044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83" name="Equation" r:id="rId5" imgW="2044440" imgH="685800" progId="Equation.DSMT4">
                  <p:embed/>
                </p:oleObj>
              </mc:Choice>
              <mc:Fallback>
                <p:oleObj name="Equation" r:id="rId5" imgW="204444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18357" y="1308966"/>
                        <a:ext cx="20447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5B556B5B-4BDD-43D7-A6DD-70248B8F5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93587"/>
              </p:ext>
            </p:extLst>
          </p:nvPr>
        </p:nvGraphicFramePr>
        <p:xfrm>
          <a:off x="7368212" y="2724371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84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368212" y="2724371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3177714"/>
              </p:ext>
            </p:extLst>
          </p:nvPr>
        </p:nvGraphicFramePr>
        <p:xfrm>
          <a:off x="7025906" y="1250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85" name="Equation" r:id="rId9" imgW="342720" imgH="253800" progId="Equation.DSMT4">
                  <p:embed/>
                </p:oleObj>
              </mc:Choice>
              <mc:Fallback>
                <p:oleObj name="Equation" r:id="rId9" imgW="3427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25906" y="1250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3981814D-5E33-407F-9C14-0FF119F5EF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9960528"/>
              </p:ext>
            </p:extLst>
          </p:nvPr>
        </p:nvGraphicFramePr>
        <p:xfrm>
          <a:off x="5026418" y="5842389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86" name="Equation" r:id="rId11" imgW="181125" imgH="600016" progId="Equation.DSMT4">
                  <p:embed/>
                </p:oleObj>
              </mc:Choice>
              <mc:Fallback>
                <p:oleObj name="Equation" r:id="rId11" imgW="181125" imgH="60001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026418" y="5842389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物件 22">
            <a:extLst>
              <a:ext uri="{FF2B5EF4-FFF2-40B4-BE49-F238E27FC236}">
                <a16:creationId xmlns:a16="http://schemas.microsoft.com/office/drawing/2014/main" id="{A2A302A1-ECB9-4675-9DCB-3A8EE25F8E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189041"/>
              </p:ext>
            </p:extLst>
          </p:nvPr>
        </p:nvGraphicFramePr>
        <p:xfrm>
          <a:off x="6597381" y="5842388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87" name="Equation" r:id="rId13" imgW="181125" imgH="600016" progId="Equation.DSMT4">
                  <p:embed/>
                </p:oleObj>
              </mc:Choice>
              <mc:Fallback>
                <p:oleObj name="Equation" r:id="rId13" imgW="181125" imgH="600016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3981814D-5E33-407F-9C14-0FF119F5EF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97381" y="5842388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893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932794"/>
            <a:ext cx="6774873" cy="2129462"/>
          </a:xfrm>
          <a:prstGeom prst="rect">
            <a:avLst/>
          </a:prstGeom>
        </p:spPr>
      </p:pic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Gravity Load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50</a:t>
            </a:fld>
            <a:endParaRPr lang="fr-FR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396834"/>
            <a:ext cx="6774873" cy="2129462"/>
          </a:xfrm>
          <a:prstGeom prst="rect">
            <a:avLst/>
          </a:prstGeom>
        </p:spPr>
      </p:pic>
      <p:cxnSp>
        <p:nvCxnSpPr>
          <p:cNvPr id="12" name="直線單箭頭接點 11"/>
          <p:cNvCxnSpPr/>
          <p:nvPr/>
        </p:nvCxnSpPr>
        <p:spPr>
          <a:xfrm flipV="1">
            <a:off x="7091917" y="2211572"/>
            <a:ext cx="0" cy="2126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277559" y="1605467"/>
            <a:ext cx="162871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Forth Hinge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218852" y="4008535"/>
            <a:ext cx="35843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633" y="2533849"/>
            <a:ext cx="6085367" cy="3234486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2678867" y="2286153"/>
            <a:ext cx="144206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693066" y="5875760"/>
            <a:ext cx="141000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 Load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7775"/>
          <a:stretch/>
        </p:blipFill>
        <p:spPr>
          <a:xfrm>
            <a:off x="200900" y="3903658"/>
            <a:ext cx="5895100" cy="1243657"/>
          </a:xfrm>
          <a:prstGeom prst="rect">
            <a:avLst/>
          </a:prstGeom>
        </p:spPr>
      </p:pic>
      <p:cxnSp>
        <p:nvCxnSpPr>
          <p:cNvPr id="4" name="直線單箭頭接點 3"/>
          <p:cNvCxnSpPr/>
          <p:nvPr/>
        </p:nvCxnSpPr>
        <p:spPr>
          <a:xfrm>
            <a:off x="6368902" y="5875760"/>
            <a:ext cx="11376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52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4120" y="2156223"/>
            <a:ext cx="5533501" cy="4144000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625558" cy="701731"/>
          </a:xfrm>
        </p:spPr>
        <p:txBody>
          <a:bodyPr/>
          <a:lstStyle/>
          <a:p>
            <a:r>
              <a:rPr lang="en-US" altLang="zh-TW" dirty="0"/>
              <a:t>Time History Analysis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51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2010316" y="1734323"/>
            <a:ext cx="26411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Scaled to DBE, MCE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28883" y="2045337"/>
            <a:ext cx="3019048" cy="425714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634304" y="1661792"/>
            <a:ext cx="140820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Story Drift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806440" y="3439758"/>
            <a:ext cx="1321837" cy="83099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DBE &lt; 1.5%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MCE &lt; 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7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804AED6-5B10-4436-8AE2-C0DD42EF6E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DBE &lt; 1.5%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31B512-4753-45EF-9E0E-E8D6E9D1F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52</a:t>
            </a:fld>
            <a:endParaRPr lang="fr-FR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7395" y="1731462"/>
            <a:ext cx="6095238" cy="4571429"/>
          </a:xfrm>
          <a:prstGeom prst="rect">
            <a:avLst/>
          </a:prstGeom>
        </p:spPr>
      </p:pic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1550250"/>
              </p:ext>
            </p:extLst>
          </p:nvPr>
        </p:nvGraphicFramePr>
        <p:xfrm>
          <a:off x="3935450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15" name="Equation" r:id="rId4" imgW="2311200" imgH="609480" progId="Equation.DSMT4">
                  <p:embed/>
                </p:oleObj>
              </mc:Choice>
              <mc:Fallback>
                <p:oleObj name="Equation" r:id="rId4" imgW="2311200" imgH="609480" progId="Equation.DSMT4">
                  <p:embed/>
                  <p:pic>
                    <p:nvPicPr>
                      <p:cNvPr id="17" name="物件 1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5450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60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8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2CC526-3200-45B0-81A5-AD4D199EB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439368"/>
          </a:xfrm>
        </p:spPr>
        <p:txBody>
          <a:bodyPr/>
          <a:lstStyle/>
          <a:p>
            <a:r>
              <a:rPr lang="en-US" altLang="zh-TW" dirty="0"/>
              <a:t>MCE &lt; 2.0%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AA4DCB8-94E0-4543-B7D9-36F990A04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53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6050"/>
            <a:ext cx="6095238" cy="45714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600"/>
            <a:ext cx="6095238" cy="4571429"/>
          </a:xfrm>
          <a:prstGeom prst="rect">
            <a:avLst/>
          </a:prstGeom>
        </p:spPr>
      </p:pic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7144374"/>
              </p:ext>
            </p:extLst>
          </p:nvPr>
        </p:nvGraphicFramePr>
        <p:xfrm>
          <a:off x="3935450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40" name="Equation" r:id="rId5" imgW="2311200" imgH="609480" progId="Equation.DSMT4">
                  <p:embed/>
                </p:oleObj>
              </mc:Choice>
              <mc:Fallback>
                <p:oleObj name="Equation" r:id="rId5" imgW="2311200" imgH="609480" progId="Equation.DSMT4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35450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282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98000" y="3762947"/>
            <a:ext cx="5994000" cy="3095053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0000" y="287083"/>
            <a:ext cx="6012000" cy="31511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66" y="3752481"/>
            <a:ext cx="6066000" cy="310551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495" y="340244"/>
            <a:ext cx="5932800" cy="3090178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54</a:t>
            </a:fld>
            <a:endParaRPr lang="fr-FR"/>
          </a:p>
        </p:txBody>
      </p:sp>
      <p:sp>
        <p:nvSpPr>
          <p:cNvPr id="10" name="文字方塊 9"/>
          <p:cNvSpPr txBox="1"/>
          <p:nvPr/>
        </p:nvSpPr>
        <p:spPr>
          <a:xfrm>
            <a:off x="0" y="0"/>
            <a:ext cx="1841210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Convention DBE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095998" y="0"/>
            <a:ext cx="1993494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 DBE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0" y="3429000"/>
            <a:ext cx="1900520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Convention MCE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095998" y="3441423"/>
            <a:ext cx="2052806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 MCE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02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0CCBCE4-971A-487B-8E52-72596427BD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311128"/>
          </a:xfrm>
        </p:spPr>
        <p:txBody>
          <a:bodyPr/>
          <a:lstStyle/>
          <a:p>
            <a:r>
              <a:rPr lang="en-US" altLang="zh-TW" dirty="0"/>
              <a:t>Incremental Dynamic Analysis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8468276-5B47-4CC7-AB1A-8B3EFB745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55</a:t>
            </a:fld>
            <a:endParaRPr lang="fr-FR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BB53647-65EB-4C9E-AFE7-DCB57C4264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7012" y="0"/>
            <a:ext cx="4263614" cy="33955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5A3C1B1-0CFF-4F5B-AB63-0F86C7AC301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8599" y="3389372"/>
            <a:ext cx="4263614" cy="3468628"/>
          </a:xfrm>
          <a:prstGeom prst="rect">
            <a:avLst/>
          </a:prstGeom>
        </p:spPr>
      </p:pic>
      <p:cxnSp>
        <p:nvCxnSpPr>
          <p:cNvPr id="10" name="直線單箭頭接點 9"/>
          <p:cNvCxnSpPr/>
          <p:nvPr/>
        </p:nvCxnSpPr>
        <p:spPr>
          <a:xfrm flipV="1">
            <a:off x="7605656" y="2990626"/>
            <a:ext cx="10758" cy="570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7885355" y="2054711"/>
            <a:ext cx="625736" cy="16230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8412480" y="1011265"/>
            <a:ext cx="2291379" cy="4916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5670907" y="3010040"/>
            <a:ext cx="1512594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4% FEMA273</a:t>
            </a:r>
          </a:p>
        </p:txBody>
      </p:sp>
      <p:cxnSp>
        <p:nvCxnSpPr>
          <p:cNvPr id="21" name="直線單箭頭接點 20"/>
          <p:cNvCxnSpPr/>
          <p:nvPr/>
        </p:nvCxnSpPr>
        <p:spPr>
          <a:xfrm flipH="1">
            <a:off x="4667691" y="3234386"/>
            <a:ext cx="90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235600"/>
            <a:ext cx="6095238" cy="457142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38201" y="2003427"/>
            <a:ext cx="2721771" cy="338554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(</a:t>
            </a:r>
            <a:r>
              <a:rPr lang="en-US" altLang="zh-TW" sz="1600" dirty="0" err="1"/>
              <a:t>Vamvatsikos</a:t>
            </a:r>
            <a:r>
              <a:rPr lang="en-US" altLang="zh-TW" sz="1600" dirty="0"/>
              <a:t> &amp; Cornell, 2002)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6056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15D5A13-94F5-4430-AB18-5B5C27014E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464240" cy="1311128"/>
          </a:xfrm>
        </p:spPr>
        <p:txBody>
          <a:bodyPr/>
          <a:lstStyle/>
          <a:p>
            <a:r>
              <a:rPr lang="en-US" altLang="zh-TW" dirty="0"/>
              <a:t>Incremental Dynamic Analysis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0FA12D0-F881-47C9-BCC6-590FD25DE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56</a:t>
            </a:fld>
            <a:endParaRPr lang="fr-FR"/>
          </a:p>
        </p:txBody>
      </p:sp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2095522"/>
              </p:ext>
            </p:extLst>
          </p:nvPr>
        </p:nvGraphicFramePr>
        <p:xfrm>
          <a:off x="8272129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86" name="Equation" r:id="rId3" imgW="2311200" imgH="609480" progId="Equation.DSMT4">
                  <p:embed/>
                </p:oleObj>
              </mc:Choice>
              <mc:Fallback>
                <p:oleObj name="Equation" r:id="rId3" imgW="2311200" imgH="609480" progId="Equation.DSMT4">
                  <p:embed/>
                  <p:pic>
                    <p:nvPicPr>
                      <p:cNvPr id="9" name="物件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72129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600"/>
            <a:ext cx="6095238" cy="45714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73160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4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841458" y="1714470"/>
            <a:ext cx="245470" cy="4151491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1086126" y="1714470"/>
            <a:ext cx="1054476" cy="4151491"/>
          </a:xfrm>
          <a:prstGeom prst="rect">
            <a:avLst/>
          </a:prstGeom>
          <a:solidFill>
            <a:srgbClr val="3498D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2140603" y="1714471"/>
            <a:ext cx="3943482" cy="4151490"/>
          </a:xfrm>
          <a:prstGeom prst="rect">
            <a:avLst/>
          </a:prstGeom>
          <a:solidFill>
            <a:srgbClr val="E9584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465" y="1417751"/>
            <a:ext cx="6094800" cy="4889866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57</a:t>
            </a:fld>
            <a:endParaRPr lang="fr-FR"/>
          </a:p>
        </p:txBody>
      </p:sp>
      <p:sp>
        <p:nvSpPr>
          <p:cNvPr id="14" name="矩形 13"/>
          <p:cNvSpPr/>
          <p:nvPr/>
        </p:nvSpPr>
        <p:spPr>
          <a:xfrm>
            <a:off x="7697424" y="2306612"/>
            <a:ext cx="8354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accent1"/>
                </a:solidFill>
              </a:rPr>
              <a:t>Elastic</a:t>
            </a:r>
            <a:endParaRPr lang="zh-TW" altLang="en-US" sz="2000" dirty="0">
              <a:solidFill>
                <a:schemeClr val="accent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823787" y="3387190"/>
            <a:ext cx="17091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accent2"/>
                </a:solidFill>
              </a:rPr>
              <a:t>Non-Negative</a:t>
            </a:r>
            <a:endParaRPr lang="zh-TW" altLang="en-US" sz="2000" dirty="0">
              <a:solidFill>
                <a:schemeClr val="accent2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586583" y="3387190"/>
            <a:ext cx="22637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accent2"/>
                </a:solidFill>
              </a:rPr>
              <a:t>Equal displacement</a:t>
            </a:r>
            <a:endParaRPr lang="zh-TW" altLang="en-US" sz="2000" dirty="0">
              <a:solidFill>
                <a:schemeClr val="accent2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389647" y="4467769"/>
            <a:ext cx="11432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accent3"/>
                </a:solidFill>
              </a:rPr>
              <a:t>Negative</a:t>
            </a:r>
            <a:endParaRPr lang="zh-TW" altLang="en-US" sz="2000" dirty="0">
              <a:solidFill>
                <a:schemeClr val="accent3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586583" y="4467769"/>
            <a:ext cx="12073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accent3"/>
                </a:solidFill>
              </a:rPr>
              <a:t>Softening</a:t>
            </a:r>
            <a:endParaRPr lang="zh-TW" altLang="en-US" sz="2000" dirty="0">
              <a:solidFill>
                <a:schemeClr val="accent3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586583" y="2306612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accent1"/>
                </a:solidFill>
              </a:rPr>
              <a:t>Match</a:t>
            </a:r>
            <a:endParaRPr lang="zh-TW" altLang="en-US" sz="2000" dirty="0">
              <a:solidFill>
                <a:schemeClr val="accent1"/>
              </a:solidFill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>
            <a:off x="8717809" y="2506667"/>
            <a:ext cx="68387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8717809" y="3587245"/>
            <a:ext cx="683874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8717809" y="4667824"/>
            <a:ext cx="683874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2262684" y="6316330"/>
            <a:ext cx="2410403" cy="307777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r>
              <a:rPr lang="en-US" altLang="zh-TW" sz="1400" dirty="0"/>
              <a:t>(</a:t>
            </a:r>
            <a:r>
              <a:rPr lang="en-US" altLang="zh-TW" sz="1400" dirty="0" err="1"/>
              <a:t>Vamvatsikos</a:t>
            </a:r>
            <a:r>
              <a:rPr lang="en-US" altLang="zh-TW" sz="1400" dirty="0"/>
              <a:t> &amp; Cornell, 2002)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9433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7" grpId="0" animBg="1"/>
      <p:bldP spid="14" grpId="0"/>
      <p:bldP spid="16" grpId="0"/>
      <p:bldP spid="19" grpId="0"/>
      <p:bldP spid="21" grpId="0"/>
      <p:bldP spid="23" grpId="0"/>
      <p:bldP spid="2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915143"/>
            <a:ext cx="7923809" cy="59428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1812" y="3092140"/>
            <a:ext cx="4151086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Pushover IDA </a:t>
            </a: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Difference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E9E0779-0E74-4EC3-8387-341EBCDE8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58</a:t>
            </a:fld>
            <a:endParaRPr lang="fr-FR"/>
          </a:p>
        </p:txBody>
      </p:sp>
      <p:cxnSp>
        <p:nvCxnSpPr>
          <p:cNvPr id="7" name="直線單箭頭接點 6"/>
          <p:cNvCxnSpPr/>
          <p:nvPr/>
        </p:nvCxnSpPr>
        <p:spPr>
          <a:xfrm>
            <a:off x="4221124" y="3508744"/>
            <a:ext cx="0" cy="170120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46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943245" cy="701731"/>
          </a:xfrm>
        </p:spPr>
        <p:txBody>
          <a:bodyPr/>
          <a:lstStyle/>
          <a:p>
            <a:r>
              <a:rPr lang="en-US" altLang="zh-TW" dirty="0"/>
              <a:t>Capacity Spectrum Method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59</a:t>
            </a:fld>
            <a:endParaRPr lang="fr-FR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5213286"/>
              </p:ext>
            </p:extLst>
          </p:nvPr>
        </p:nvGraphicFramePr>
        <p:xfrm>
          <a:off x="8264114" y="5210804"/>
          <a:ext cx="20447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49" name="Equation" r:id="rId3" imgW="2044440" imgH="380880" progId="Equation.DSMT4">
                  <p:embed/>
                </p:oleObj>
              </mc:Choice>
              <mc:Fallback>
                <p:oleObj name="Equation" r:id="rId3" imgW="204444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64114" y="5210804"/>
                        <a:ext cx="20447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9537770"/>
              </p:ext>
            </p:extLst>
          </p:nvPr>
        </p:nvGraphicFramePr>
        <p:xfrm>
          <a:off x="8264114" y="4491666"/>
          <a:ext cx="23241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50" name="Equation" r:id="rId5" imgW="2323800" imgH="380880" progId="Equation.DSMT4">
                  <p:embed/>
                </p:oleObj>
              </mc:Choice>
              <mc:Fallback>
                <p:oleObj name="Equation" r:id="rId5" imgW="23238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64114" y="4491666"/>
                        <a:ext cx="23241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8194973"/>
              </p:ext>
            </p:extLst>
          </p:nvPr>
        </p:nvGraphicFramePr>
        <p:xfrm>
          <a:off x="8264114" y="3772529"/>
          <a:ext cx="2311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51" name="Equation" r:id="rId7" imgW="2311200" imgH="380880" progId="Equation.DSMT4">
                  <p:embed/>
                </p:oleObj>
              </mc:Choice>
              <mc:Fallback>
                <p:oleObj name="Equation" r:id="rId7" imgW="23112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264114" y="3772529"/>
                        <a:ext cx="2311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7721189"/>
              </p:ext>
            </p:extLst>
          </p:nvPr>
        </p:nvGraphicFramePr>
        <p:xfrm>
          <a:off x="8264114" y="3053391"/>
          <a:ext cx="2057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52" name="Equation" r:id="rId9" imgW="2057400" imgH="380880" progId="Equation.DSMT4">
                  <p:embed/>
                </p:oleObj>
              </mc:Choice>
              <mc:Fallback>
                <p:oleObj name="Equation" r:id="rId9" imgW="20574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264114" y="3053391"/>
                        <a:ext cx="2057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6556782"/>
              </p:ext>
            </p:extLst>
          </p:nvPr>
        </p:nvGraphicFramePr>
        <p:xfrm>
          <a:off x="8264114" y="2334254"/>
          <a:ext cx="2057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53" name="Equation" r:id="rId11" imgW="2057400" imgH="380880" progId="Equation.DSMT4">
                  <p:embed/>
                </p:oleObj>
              </mc:Choice>
              <mc:Fallback>
                <p:oleObj name="Equation" r:id="rId11" imgW="20574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264114" y="2334254"/>
                        <a:ext cx="2057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圖片 11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717" y="1908840"/>
            <a:ext cx="5533501" cy="4144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717" y="1908840"/>
            <a:ext cx="5533501" cy="41440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717" y="1908840"/>
            <a:ext cx="5533501" cy="41440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717" y="1908840"/>
            <a:ext cx="5533501" cy="4144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717" y="1908840"/>
            <a:ext cx="5533501" cy="4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3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108952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/>
              <a:t>Methodology</a:t>
            </a:r>
          </a:p>
          <a:p>
            <a:r>
              <a:rPr lang="en-US" altLang="zh-TW" dirty="0"/>
              <a:t>- Flexural</a:t>
            </a:r>
          </a:p>
          <a:p>
            <a:r>
              <a:rPr lang="fr-FR" altLang="zh-TW" dirty="0"/>
              <a:t>- Shear</a:t>
            </a:r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6505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60</a:t>
            </a:fld>
            <a:endParaRPr lang="fr-FR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515769"/>
            <a:ext cx="6095238" cy="45714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15769"/>
            <a:ext cx="6095238" cy="4571429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>
            <a:off x="3211031" y="3551274"/>
            <a:ext cx="0" cy="125464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67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90F283-92C4-4034-88A6-C9C7EB189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61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915143"/>
            <a:ext cx="7923809" cy="5942857"/>
          </a:xfrm>
          <a:prstGeom prst="rect">
            <a:avLst/>
          </a:prstGeom>
        </p:spPr>
      </p:pic>
      <p:sp>
        <p:nvSpPr>
          <p:cNvPr id="8" name="TextBox 4"/>
          <p:cNvSpPr txBox="1"/>
          <p:nvPr/>
        </p:nvSpPr>
        <p:spPr>
          <a:xfrm>
            <a:off x="7700670" y="3092140"/>
            <a:ext cx="4151086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</a:t>
            </a:r>
          </a:p>
          <a:p>
            <a:pPr>
              <a:lnSpc>
                <a:spcPct val="9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Base Shear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19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字版面配置區 2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Nonlinear Analysis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62</a:t>
            </a:fld>
            <a:endParaRPr lang="fr-FR"/>
          </a:p>
        </p:txBody>
      </p:sp>
      <p:graphicFrame>
        <p:nvGraphicFramePr>
          <p:cNvPr id="26" name="50%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33202"/>
              </p:ext>
            </p:extLst>
          </p:nvPr>
        </p:nvGraphicFramePr>
        <p:xfrm>
          <a:off x="8626040" y="3104707"/>
          <a:ext cx="1973400" cy="177165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2930436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426659998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S</a:t>
                      </a:r>
                      <a:r>
                        <a:rPr lang="en-US" altLang="zh-TW" sz="1400" b="1" u="none" strike="noStrike" baseline="-25000" dirty="0">
                          <a:solidFill>
                            <a:schemeClr val="accent1"/>
                          </a:solidFill>
                          <a:effectLst/>
                        </a:rPr>
                        <a:t>a</a:t>
                      </a:r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 (T</a:t>
                      </a:r>
                      <a:r>
                        <a:rPr lang="en-US" altLang="zh-TW" sz="1400" b="1" u="none" strike="noStrike" baseline="-25000" dirty="0">
                          <a:solidFill>
                            <a:schemeClr val="accent1"/>
                          </a:solidFill>
                          <a:effectLst/>
                        </a:rPr>
                        <a:t>1</a:t>
                      </a:r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, 5%)</a:t>
                      </a:r>
                      <a:endParaRPr lang="en-US" altLang="zh-TW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50%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518954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60477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1.10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26581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7877320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70942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56768831"/>
                  </a:ext>
                </a:extLst>
              </a:tr>
            </a:tbl>
          </a:graphicData>
        </a:graphic>
      </p:graphicFrame>
      <p:graphicFrame>
        <p:nvGraphicFramePr>
          <p:cNvPr id="22" name="ID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840503"/>
              </p:ext>
            </p:extLst>
          </p:nvPr>
        </p:nvGraphicFramePr>
        <p:xfrm>
          <a:off x="7414284" y="2971357"/>
          <a:ext cx="4777716" cy="1905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596553673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1511625980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2528561551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2161110724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644745340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2155862960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2466476479"/>
                    </a:ext>
                  </a:extLst>
                </a:gridCol>
              </a:tblGrid>
              <a:tr h="2667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S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r>
                        <a:rPr lang="en-US" sz="1400" b="1" u="none" strike="noStrike" dirty="0">
                          <a:effectLst/>
                        </a:rPr>
                        <a:t> (T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1</a:t>
                      </a:r>
                      <a:r>
                        <a:rPr lang="en-US" sz="1400" b="1" u="none" strike="noStrike" dirty="0">
                          <a:effectLst/>
                        </a:rPr>
                        <a:t>, 5%)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Convention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468647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16%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50%</a:t>
                      </a:r>
                      <a:endParaRPr lang="en-US" altLang="zh-TW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84%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16%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50%</a:t>
                      </a:r>
                      <a:endParaRPr lang="en-US" altLang="zh-TW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84%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799932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3.00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2.65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1.99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3.00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2.70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2.03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9483408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1.80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0.80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1.80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1.10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0.80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6923808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1.30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1.10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0.70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1.30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1.10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0.75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008567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1.44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0.92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0.50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1.50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0.94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0.50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160825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1.33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0.81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0.51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1.28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0.81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0.57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0231749"/>
                  </a:ext>
                </a:extLst>
              </a:tr>
            </a:tbl>
          </a:graphicData>
        </a:graphic>
      </p:graphicFrame>
      <p:graphicFrame>
        <p:nvGraphicFramePr>
          <p:cNvPr id="25" name="Median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944629"/>
              </p:ext>
            </p:extLst>
          </p:nvPr>
        </p:nvGraphicFramePr>
        <p:xfrm>
          <a:off x="4842600" y="3104707"/>
          <a:ext cx="2506800" cy="177165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96111463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88950261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801188234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Story Drift, Median</a:t>
                      </a:r>
                      <a:endParaRPr lang="zh-TW" alt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DBE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813022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3620282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4051615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557198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8939440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1.00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96475993"/>
                  </a:ext>
                </a:extLst>
              </a:tr>
            </a:tbl>
          </a:graphicData>
        </a:graphic>
      </p:graphicFrame>
      <p:graphicFrame>
        <p:nvGraphicFramePr>
          <p:cNvPr id="21" name="Drifts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078687"/>
              </p:ext>
            </p:extLst>
          </p:nvPr>
        </p:nvGraphicFramePr>
        <p:xfrm>
          <a:off x="3943534" y="2704657"/>
          <a:ext cx="6984332" cy="21717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3246939329"/>
                    </a:ext>
                  </a:extLst>
                </a:gridCol>
                <a:gridCol w="750004">
                  <a:extLst>
                    <a:ext uri="{9D8B030D-6E8A-4147-A177-3AD203B41FA5}">
                      <a16:colId xmlns:a16="http://schemas.microsoft.com/office/drawing/2014/main" val="3295867575"/>
                    </a:ext>
                  </a:extLst>
                </a:gridCol>
                <a:gridCol w="636079">
                  <a:extLst>
                    <a:ext uri="{9D8B030D-6E8A-4147-A177-3AD203B41FA5}">
                      <a16:colId xmlns:a16="http://schemas.microsoft.com/office/drawing/2014/main" val="3043575650"/>
                    </a:ext>
                  </a:extLst>
                </a:gridCol>
                <a:gridCol w="750004">
                  <a:extLst>
                    <a:ext uri="{9D8B030D-6E8A-4147-A177-3AD203B41FA5}">
                      <a16:colId xmlns:a16="http://schemas.microsoft.com/office/drawing/2014/main" val="1638789864"/>
                    </a:ext>
                  </a:extLst>
                </a:gridCol>
                <a:gridCol w="636079">
                  <a:extLst>
                    <a:ext uri="{9D8B030D-6E8A-4147-A177-3AD203B41FA5}">
                      <a16:colId xmlns:a16="http://schemas.microsoft.com/office/drawing/2014/main" val="3518260044"/>
                    </a:ext>
                  </a:extLst>
                </a:gridCol>
                <a:gridCol w="750004">
                  <a:extLst>
                    <a:ext uri="{9D8B030D-6E8A-4147-A177-3AD203B41FA5}">
                      <a16:colId xmlns:a16="http://schemas.microsoft.com/office/drawing/2014/main" val="2184159077"/>
                    </a:ext>
                  </a:extLst>
                </a:gridCol>
                <a:gridCol w="636079">
                  <a:extLst>
                    <a:ext uri="{9D8B030D-6E8A-4147-A177-3AD203B41FA5}">
                      <a16:colId xmlns:a16="http://schemas.microsoft.com/office/drawing/2014/main" val="3029100156"/>
                    </a:ext>
                  </a:extLst>
                </a:gridCol>
                <a:gridCol w="750004">
                  <a:extLst>
                    <a:ext uri="{9D8B030D-6E8A-4147-A177-3AD203B41FA5}">
                      <a16:colId xmlns:a16="http://schemas.microsoft.com/office/drawing/2014/main" val="3795979792"/>
                    </a:ext>
                  </a:extLst>
                </a:gridCol>
                <a:gridCol w="636079">
                  <a:extLst>
                    <a:ext uri="{9D8B030D-6E8A-4147-A177-3AD203B41FA5}">
                      <a16:colId xmlns:a16="http://schemas.microsoft.com/office/drawing/2014/main" val="1612174263"/>
                    </a:ext>
                  </a:extLst>
                </a:gridCol>
              </a:tblGrid>
              <a:tr h="2667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Story Drift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DBE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MCE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819998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Convention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Convention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138901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Median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Median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Median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Median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274371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0.98%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1.04%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0.98%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1.04%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1.28%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1.35%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1.28%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1.35%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9542696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1.22%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1.17%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1.22%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1.17%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1.26%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1.27%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1.27%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1.27%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4823062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0.72%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0.71%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0.72%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0.71%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0.89%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0.91%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0.89%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0.91%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637353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0.92%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0.89%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0.92%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0.89%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0.98%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0.98%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852781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1.21%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1.16%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1.21%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1.16%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1.40%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1.32%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1.40%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1.32%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1322231"/>
                  </a:ext>
                </a:extLst>
              </a:tr>
            </a:tbl>
          </a:graphicData>
        </a:graphic>
      </p:graphicFrame>
      <p:graphicFrame>
        <p:nvGraphicFramePr>
          <p:cNvPr id="23" name="MP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820586"/>
              </p:ext>
            </p:extLst>
          </p:nvPr>
        </p:nvGraphicFramePr>
        <p:xfrm>
          <a:off x="1059160" y="3104707"/>
          <a:ext cx="2506800" cy="177165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23958846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766306119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8874536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MPA</a:t>
                      </a:r>
                      <a:endParaRPr lang="zh-TW" altLang="en-US" sz="1400" b="1" u="none" strike="noStrike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3207877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1.03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3583425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0.99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0.99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480802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0.99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272036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1.05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1.05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4055660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0.99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64642422"/>
                  </a:ext>
                </a:extLst>
              </a:tr>
            </a:tbl>
          </a:graphicData>
        </a:graphic>
      </p:graphicFrame>
      <p:graphicFrame>
        <p:nvGraphicFramePr>
          <p:cNvPr id="17" name="Pushover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073258"/>
              </p:ext>
            </p:extLst>
          </p:nvPr>
        </p:nvGraphicFramePr>
        <p:xfrm>
          <a:off x="1963692" y="2704657"/>
          <a:ext cx="8264616" cy="21717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3489652644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3079204120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968833613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1074194721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866301812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1912560354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3294696787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1502716428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2358500743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179767911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676202624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3962829831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2899233925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ATC-40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Modal Pushover Analysis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3"/>
                          </a:solidFill>
                          <a:effectLst/>
                        </a:rPr>
                        <a:t>Multi-Modes Combination</a:t>
                      </a:r>
                      <a:endParaRPr lang="en-US" sz="1400" b="1" i="0" u="none" strike="noStrike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19627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Convention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Convention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Convention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44433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R</a:t>
                      </a:r>
                      <a:r>
                        <a:rPr lang="en-US" sz="1400" b="1" u="none" strike="noStrike" baseline="-25000">
                          <a:effectLst/>
                        </a:rPr>
                        <a:t>a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4171761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2.73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3.42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2.81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3.53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2.74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3.43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2.82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3.54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2.71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-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2.92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-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610219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1.35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1.52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1.34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1.51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1.41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1.59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1.58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-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-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-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-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2632973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1.66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1.25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1.66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1.28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1.7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1.27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1.71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1.40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1.78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1.38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1.76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430852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1.92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2.28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2.08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2.44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2.20</a:t>
                      </a:r>
                      <a:endParaRPr lang="en-US" altLang="zh-TW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2.58</a:t>
                      </a:r>
                      <a:endParaRPr lang="en-US" altLang="zh-TW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2.32</a:t>
                      </a:r>
                      <a:endParaRPr lang="en-US" altLang="zh-TW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2.72</a:t>
                      </a:r>
                      <a:endParaRPr lang="en-US" altLang="zh-TW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-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-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2.13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2.49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5158669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1.44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1.63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1.50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1.71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solidFill>
                            <a:schemeClr val="accent1"/>
                          </a:solidFill>
                          <a:effectLst/>
                        </a:rPr>
                        <a:t>1.88</a:t>
                      </a:r>
                      <a:endParaRPr lang="en-US" altLang="zh-TW" sz="14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solidFill>
                            <a:schemeClr val="accent1"/>
                          </a:solidFill>
                          <a:effectLst/>
                        </a:rPr>
                        <a:t>2.11</a:t>
                      </a:r>
                      <a:endParaRPr lang="en-US" altLang="zh-TW" sz="14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1.87</a:t>
                      </a:r>
                      <a:endParaRPr lang="en-US" altLang="zh-TW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2.10</a:t>
                      </a:r>
                      <a:endParaRPr lang="en-US" altLang="zh-TW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2.33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2.03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2.37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61212216"/>
                  </a:ext>
                </a:extLst>
              </a:tr>
            </a:tbl>
          </a:graphicData>
        </a:graphic>
      </p:graphicFrame>
      <p:graphicFrame>
        <p:nvGraphicFramePr>
          <p:cNvPr id="18" name="物件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444378"/>
              </p:ext>
            </p:extLst>
          </p:nvPr>
        </p:nvGraphicFramePr>
        <p:xfrm>
          <a:off x="5365904" y="881764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98" name="Equation" r:id="rId3" imgW="2222280" imgH="609480" progId="Equation.DSMT4">
                  <p:embed/>
                </p:oleObj>
              </mc:Choice>
              <mc:Fallback>
                <p:oleObj name="Equation" r:id="rId3" imgW="222228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65904" y="881764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801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1543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Objective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5430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Reduce Rebar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39787" y="5431842"/>
            <a:ext cx="364329" cy="364329"/>
            <a:chOff x="3173014" y="2956717"/>
            <a:chExt cx="944566" cy="944566"/>
          </a:xfrm>
        </p:grpSpPr>
        <p:sp>
          <p:nvSpPr>
            <p:cNvPr id="24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34" name="Straight Connector 33"/>
          <p:cNvCxnSpPr>
            <a:stCxn id="24" idx="6"/>
          </p:cNvCxnSpPr>
          <p:nvPr/>
        </p:nvCxnSpPr>
        <p:spPr>
          <a:xfrm>
            <a:off x="1204116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2727196" y="5431842"/>
            <a:ext cx="364329" cy="364329"/>
            <a:chOff x="3173014" y="2956717"/>
            <a:chExt cx="944566" cy="944566"/>
          </a:xfrm>
        </p:grpSpPr>
        <p:sp>
          <p:nvSpPr>
            <p:cNvPr id="5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3" name="Straight Connector 52"/>
          <p:cNvCxnSpPr>
            <a:stCxn id="51" idx="6"/>
          </p:cNvCxnSpPr>
          <p:nvPr/>
        </p:nvCxnSpPr>
        <p:spPr>
          <a:xfrm>
            <a:off x="3091525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4614605" y="5431842"/>
            <a:ext cx="364329" cy="364329"/>
            <a:chOff x="3173014" y="2956717"/>
            <a:chExt cx="944566" cy="944566"/>
          </a:xfrm>
        </p:grpSpPr>
        <p:sp>
          <p:nvSpPr>
            <p:cNvPr id="5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7" name="Straight Connector 56"/>
          <p:cNvCxnSpPr>
            <a:stCxn id="55" idx="6"/>
          </p:cNvCxnSpPr>
          <p:nvPr/>
        </p:nvCxnSpPr>
        <p:spPr>
          <a:xfrm>
            <a:off x="4978934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6502013" y="5431842"/>
            <a:ext cx="364329" cy="364329"/>
            <a:chOff x="3173014" y="2956717"/>
            <a:chExt cx="944566" cy="944566"/>
          </a:xfrm>
        </p:grpSpPr>
        <p:sp>
          <p:nvSpPr>
            <p:cNvPr id="59" name="Oval 58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1" name="Straight Connector 60"/>
          <p:cNvCxnSpPr>
            <a:stCxn id="59" idx="6"/>
          </p:cNvCxnSpPr>
          <p:nvPr/>
        </p:nvCxnSpPr>
        <p:spPr>
          <a:xfrm>
            <a:off x="6866342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8389422" y="5431842"/>
            <a:ext cx="364329" cy="364329"/>
            <a:chOff x="3173014" y="2956717"/>
            <a:chExt cx="944566" cy="944566"/>
          </a:xfrm>
        </p:grpSpPr>
        <p:sp>
          <p:nvSpPr>
            <p:cNvPr id="63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5" name="Straight Connector 64"/>
          <p:cNvCxnSpPr>
            <a:stCxn id="63" idx="6"/>
          </p:cNvCxnSpPr>
          <p:nvPr/>
        </p:nvCxnSpPr>
        <p:spPr>
          <a:xfrm>
            <a:off x="8753751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/>
        </p:nvGrpSpPr>
        <p:grpSpPr>
          <a:xfrm>
            <a:off x="10276831" y="5431842"/>
            <a:ext cx="364329" cy="364329"/>
            <a:chOff x="3173014" y="2956717"/>
            <a:chExt cx="944566" cy="944566"/>
          </a:xfrm>
        </p:grpSpPr>
        <p:sp>
          <p:nvSpPr>
            <p:cNvPr id="67" name="Oval 6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70" name="Straight Connector 69"/>
          <p:cNvCxnSpPr/>
          <p:nvPr/>
        </p:nvCxnSpPr>
        <p:spPr>
          <a:xfrm flipV="1">
            <a:off x="101543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2901662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901662" y="2026815"/>
            <a:ext cx="2318924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Methodology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901662" y="2550035"/>
            <a:ext cx="1692000" cy="75713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- Flexural</a:t>
            </a:r>
          </a:p>
          <a:p>
            <a:r>
              <a:rPr lang="fr-FR" dirty="0"/>
              <a:t>- Shear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478234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Effect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782340" y="4206903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- Flexural </a:t>
            </a:r>
            <a:r>
              <a:rPr lang="en-US" altLang="zh-TW" dirty="0">
                <a:latin typeface="Segoe UI" panose="020B0502040204020203" pitchFamily="34" charset="0"/>
                <a:cs typeface="Segoe UI" panose="020B0502040204020203" pitchFamily="34" charset="0"/>
              </a:rPr>
              <a:t>8%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- Shear</a:t>
            </a:r>
            <a:r>
              <a:rPr lang="zh-TW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TW" dirty="0">
                <a:latin typeface="Segoe UI" panose="020B0502040204020203" pitchFamily="34" charset="0"/>
                <a:cs typeface="Segoe UI" panose="020B0502040204020203" pitchFamily="34" charset="0"/>
              </a:rPr>
              <a:t>3%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478234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854925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Cost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8549250" y="4206903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Today or Future Cost</a:t>
            </a:r>
          </a:p>
        </p:txBody>
      </p:sp>
      <p:cxnSp>
        <p:nvCxnSpPr>
          <p:cNvPr id="87" name="Straight Connector 86"/>
          <p:cNvCxnSpPr/>
          <p:nvPr/>
        </p:nvCxnSpPr>
        <p:spPr>
          <a:xfrm flipV="1">
            <a:off x="854925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6687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6687846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Condition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6687846" y="2550035"/>
            <a:ext cx="1692000" cy="1421928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- </a:t>
            </a:r>
            <a:r>
              <a:rPr lang="fr-FR" dirty="0" smtClean="0"/>
              <a:t>Lateral Load</a:t>
            </a:r>
            <a:endParaRPr lang="fr-FR" dirty="0"/>
          </a:p>
          <a:p>
            <a:r>
              <a:rPr lang="fr-FR" dirty="0"/>
              <a:t>- </a:t>
            </a:r>
            <a:r>
              <a:rPr lang="fr-FR" dirty="0" smtClean="0"/>
              <a:t>Beam Length</a:t>
            </a:r>
            <a:endParaRPr lang="fr-FR" dirty="0"/>
          </a:p>
          <a:p>
            <a:r>
              <a:rPr lang="fr-FR" dirty="0"/>
              <a:t>- </a:t>
            </a:r>
            <a:r>
              <a:rPr lang="fr-FR" dirty="0" smtClean="0"/>
              <a:t>L</a:t>
            </a:r>
            <a:r>
              <a:rPr lang="fr-FR" baseline="-25000" dirty="0" smtClean="0"/>
              <a:t>d</a:t>
            </a:r>
            <a:endParaRPr lang="fr-FR" baseline="-25000" dirty="0"/>
          </a:p>
          <a:p>
            <a:r>
              <a:rPr lang="fr-FR" dirty="0"/>
              <a:t>- </a:t>
            </a:r>
            <a:r>
              <a:rPr lang="fr-FR" dirty="0" smtClean="0"/>
              <a:t>d</a:t>
            </a:r>
            <a:endParaRPr lang="fr-FR" dirty="0"/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10469885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0469885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Capacity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0469885" y="2550035"/>
            <a:ext cx="1691999" cy="75713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Close to Convention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Conclusion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67F32AE-2E45-4B46-962B-9B7EA16B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460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1738709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Procedure A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64</a:t>
            </a:fld>
            <a:endParaRPr lang="fr-FR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817137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8734900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8001253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762911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629111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8171374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81687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30" name="Equation" r:id="rId4" imgW="342720" imgH="253800" progId="Equation.DSMT4">
                  <p:embed/>
                </p:oleObj>
              </mc:Choice>
              <mc:Fallback>
                <p:oleObj name="Equation" r:id="rId4" imgW="342720" imgH="253800" progId="Equation.DSMT4">
                  <p:embed/>
                  <p:pic>
                    <p:nvPicPr>
                      <p:cNvPr id="18" name="物件 17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81687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/>
        </p:nvGraphicFramePr>
        <p:xfrm>
          <a:off x="7719931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31" name="Equation" r:id="rId6" imgW="190440" imgH="253800" progId="Equation.DSMT4">
                  <p:embed/>
                </p:oleObj>
              </mc:Choice>
              <mc:Fallback>
                <p:oleObj name="Equation" r:id="rId6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19931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線接點 20"/>
          <p:cNvCxnSpPr/>
          <p:nvPr/>
        </p:nvCxnSpPr>
        <p:spPr>
          <a:xfrm flipV="1">
            <a:off x="4024676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458820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499223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4620097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620096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4024676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物件 26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34989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32" name="Equation" r:id="rId8" imgW="342720" imgH="253800" progId="Equation.DSMT4">
                  <p:embed/>
                </p:oleObj>
              </mc:Choice>
              <mc:Fallback>
                <p:oleObj name="Equation" r:id="rId8" imgW="342720" imgH="253800" progId="Equation.DSMT4">
                  <p:embed/>
                  <p:pic>
                    <p:nvPicPr>
                      <p:cNvPr id="27" name="物件 26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34989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物件 27"/>
          <p:cNvGraphicFramePr>
            <a:graphicFrameLocks noChangeAspect="1"/>
          </p:cNvGraphicFramePr>
          <p:nvPr/>
        </p:nvGraphicFramePr>
        <p:xfrm>
          <a:off x="4710916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33" name="Equation" r:id="rId9" imgW="190440" imgH="253800" progId="Equation.DSMT4">
                  <p:embed/>
                </p:oleObj>
              </mc:Choice>
              <mc:Fallback>
                <p:oleObj name="Equation" r:id="rId9" imgW="190440" imgH="253800" progId="Equation.DSMT4">
                  <p:embed/>
                  <p:pic>
                    <p:nvPicPr>
                      <p:cNvPr id="28" name="物件 2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10916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圖片 29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1731755"/>
            <a:ext cx="6095238" cy="4571429"/>
          </a:xfrm>
          <a:prstGeom prst="rect">
            <a:avLst/>
          </a:prstGeom>
        </p:spPr>
      </p:pic>
      <p:graphicFrame>
        <p:nvGraphicFramePr>
          <p:cNvPr id="31" name="物件 30"/>
          <p:cNvGraphicFramePr>
            <a:graphicFrameLocks noChangeAspect="1"/>
          </p:cNvGraphicFramePr>
          <p:nvPr/>
        </p:nvGraphicFramePr>
        <p:xfrm>
          <a:off x="7103981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34" name="Equation" r:id="rId11" imgW="1422360" imgH="380880" progId="Equation.DSMT4">
                  <p:embed/>
                </p:oleObj>
              </mc:Choice>
              <mc:Fallback>
                <p:oleObj name="Equation" r:id="rId11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103981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/>
          <p:cNvCxnSpPr>
            <a:endCxn id="31" idx="2"/>
          </p:cNvCxnSpPr>
          <p:nvPr/>
        </p:nvCxnSpPr>
        <p:spPr>
          <a:xfrm flipV="1">
            <a:off x="7815181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圖片 31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8084" y="1140756"/>
            <a:ext cx="4879433" cy="171385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13061" y="3907170"/>
            <a:ext cx="4879433" cy="2449180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6104005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7208084" y="3392488"/>
            <a:ext cx="2052998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7208084" y="506293"/>
            <a:ext cx="38513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cxnSp>
        <p:nvCxnSpPr>
          <p:cNvPr id="38" name="直線接點 37"/>
          <p:cNvCxnSpPr/>
          <p:nvPr/>
        </p:nvCxnSpPr>
        <p:spPr>
          <a:xfrm>
            <a:off x="7033710" y="630315"/>
            <a:ext cx="0" cy="2290438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7033710" y="3525915"/>
            <a:ext cx="0" cy="289264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7234690" y="4348716"/>
            <a:ext cx="4847455" cy="146729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896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4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6992" y="1735940"/>
            <a:ext cx="6095238" cy="45714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6992" y="1735939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266083" cy="701731"/>
          </a:xfrm>
        </p:spPr>
        <p:txBody>
          <a:bodyPr/>
          <a:lstStyle/>
          <a:p>
            <a:r>
              <a:rPr lang="en-US" altLang="zh-TW" dirty="0"/>
              <a:t>Design Moment - 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</a:t>
            </a:fld>
            <a:endParaRPr lang="fr-FR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5186658" y="2388075"/>
            <a:ext cx="2248372" cy="162294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+ 1.6W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+ 1.0E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+ 1.6W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+ 1.0E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08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4572286"/>
            <a:ext cx="6095238" cy="2285714"/>
          </a:xfrm>
          <a:prstGeom prst="rect">
            <a:avLst/>
          </a:prstGeom>
        </p:spPr>
      </p:pic>
      <p:sp>
        <p:nvSpPr>
          <p:cNvPr id="10" name="文字版面配置區 9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922519" cy="1311128"/>
          </a:xfrm>
        </p:spPr>
        <p:txBody>
          <a:bodyPr/>
          <a:lstStyle/>
          <a:p>
            <a:r>
              <a:rPr lang="en-US" altLang="zh-TW" dirty="0"/>
              <a:t>Flexural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</a:t>
            </a:fld>
            <a:endParaRPr lang="fr-FR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6864" y="1960875"/>
            <a:ext cx="3852709" cy="2408369"/>
          </a:xfrm>
          <a:prstGeom prst="rect">
            <a:avLst/>
          </a:prstGeom>
        </p:spPr>
      </p:pic>
      <p:graphicFrame>
        <p:nvGraphicFramePr>
          <p:cNvPr id="3" name="物件 2">
            <a:extLst>
              <a:ext uri="{FF2B5EF4-FFF2-40B4-BE49-F238E27FC236}">
                <a16:creationId xmlns:a16="http://schemas.microsoft.com/office/drawing/2014/main" id="{4C86971B-3ED9-46B4-B240-39706E97B3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792193"/>
              </p:ext>
            </p:extLst>
          </p:nvPr>
        </p:nvGraphicFramePr>
        <p:xfrm>
          <a:off x="7032173" y="1971528"/>
          <a:ext cx="2997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7" name="Equation" r:id="rId6" imgW="2997000" imgH="863280" progId="Equation.DSMT4">
                  <p:embed/>
                </p:oleObj>
              </mc:Choice>
              <mc:Fallback>
                <p:oleObj name="Equation" r:id="rId6" imgW="29970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32173" y="1971528"/>
                        <a:ext cx="2997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4257F66D-BBB8-4323-B2CB-FAB20E1EC4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5290472"/>
              </p:ext>
            </p:extLst>
          </p:nvPr>
        </p:nvGraphicFramePr>
        <p:xfrm>
          <a:off x="7032173" y="3172679"/>
          <a:ext cx="26543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8" name="Equation" r:id="rId8" imgW="2654280" imgH="1015920" progId="Equation.DSMT4">
                  <p:embed/>
                </p:oleObj>
              </mc:Choice>
              <mc:Fallback>
                <p:oleObj name="Equation" r:id="rId8" imgW="265428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032173" y="3172679"/>
                        <a:ext cx="26543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D00D93A-8CD2-40B3-B89C-4402CB7B2F76}"/>
              </a:ext>
            </a:extLst>
          </p:cNvPr>
          <p:cNvCxnSpPr/>
          <p:nvPr/>
        </p:nvCxnSpPr>
        <p:spPr>
          <a:xfrm>
            <a:off x="5660573" y="3165059"/>
            <a:ext cx="990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950325" y="5731815"/>
            <a:ext cx="273376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Minimum Reinforcement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9143619" y="4988478"/>
            <a:ext cx="0" cy="99765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248257"/>
              </p:ext>
            </p:extLst>
          </p:nvPr>
        </p:nvGraphicFramePr>
        <p:xfrm>
          <a:off x="9275301" y="5158072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9" name="Equation" r:id="rId10" imgW="203040" imgH="609480" progId="Equation.DSMT4">
                  <p:embed/>
                </p:oleObj>
              </mc:Choice>
              <mc:Fallback>
                <p:oleObj name="Equation" r:id="rId10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275301" y="5158072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4141567" y="4949694"/>
            <a:ext cx="1519006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</a:rPr>
              <a:t>- 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651423" y="4369244"/>
            <a:ext cx="1629613" cy="32688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n-US" altLang="zh-TW" sz="1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Etabs</a:t>
            </a:r>
            <a:r>
              <a:rPr lang="en-US" altLang="zh-TW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Manual, 2017)</a:t>
            </a:r>
            <a:endParaRPr lang="zh-TW" altLang="en-US" sz="14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36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圖片 4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1546" y="1735200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966479" cy="701731"/>
          </a:xfrm>
        </p:spPr>
        <p:txBody>
          <a:bodyPr/>
          <a:lstStyle/>
          <a:p>
            <a:r>
              <a:rPr lang="en-US" altLang="zh-TW" dirty="0"/>
              <a:t>Procedure A – Effect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</a:t>
            </a:fld>
            <a:endParaRPr lang="fr-FR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7873660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8437186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7703539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733139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331397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7873660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0586743"/>
              </p:ext>
            </p:extLst>
          </p:nvPr>
        </p:nvGraphicFramePr>
        <p:xfrm>
          <a:off x="7983973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47" name="Equation" r:id="rId4" imgW="342720" imgH="253800" progId="Equation.DSMT4">
                  <p:embed/>
                </p:oleObj>
              </mc:Choice>
              <mc:Fallback>
                <p:oleObj name="Equation" r:id="rId4" imgW="342720" imgH="253800" progId="Equation.DSMT4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83973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837774"/>
              </p:ext>
            </p:extLst>
          </p:nvPr>
        </p:nvGraphicFramePr>
        <p:xfrm>
          <a:off x="7422217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48" name="Equation" r:id="rId6" imgW="190440" imgH="253800" progId="Equation.DSMT4">
                  <p:embed/>
                </p:oleObj>
              </mc:Choice>
              <mc:Fallback>
                <p:oleObj name="Equation" r:id="rId6" imgW="1904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422217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線接點 20"/>
          <p:cNvCxnSpPr/>
          <p:nvPr/>
        </p:nvCxnSpPr>
        <p:spPr>
          <a:xfrm flipV="1">
            <a:off x="372696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429048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4705157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4333016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333015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3726962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物件 26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2049743"/>
              </p:ext>
            </p:extLst>
          </p:nvPr>
        </p:nvGraphicFramePr>
        <p:xfrm>
          <a:off x="3837275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49" name="Equation" r:id="rId8" imgW="342720" imgH="253800" progId="Equation.DSMT4">
                  <p:embed/>
                </p:oleObj>
              </mc:Choice>
              <mc:Fallback>
                <p:oleObj name="Equation" r:id="rId8" imgW="342720" imgH="253800" progId="Equation.DSMT4">
                  <p:embed/>
                  <p:pic>
                    <p:nvPicPr>
                      <p:cNvPr id="18" name="物件 17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37275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物件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4155312"/>
              </p:ext>
            </p:extLst>
          </p:nvPr>
        </p:nvGraphicFramePr>
        <p:xfrm>
          <a:off x="4423835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50" name="Equation" r:id="rId9" imgW="190440" imgH="253800" progId="Equation.DSMT4">
                  <p:embed/>
                </p:oleObj>
              </mc:Choice>
              <mc:Fallback>
                <p:oleObj name="Equation" r:id="rId9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23835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物件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8428346"/>
              </p:ext>
            </p:extLst>
          </p:nvPr>
        </p:nvGraphicFramePr>
        <p:xfrm>
          <a:off x="6806267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51" name="Equation" r:id="rId10" imgW="1422360" imgH="380880" progId="Equation.DSMT4">
                  <p:embed/>
                </p:oleObj>
              </mc:Choice>
              <mc:Fallback>
                <p:oleObj name="Equation" r:id="rId10" imgW="142236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806267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/>
          <p:cNvCxnSpPr>
            <a:endCxn id="31" idx="2"/>
          </p:cNvCxnSpPr>
          <p:nvPr/>
        </p:nvCxnSpPr>
        <p:spPr>
          <a:xfrm flipV="1">
            <a:off x="7517467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物件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8897319"/>
              </p:ext>
            </p:extLst>
          </p:nvPr>
        </p:nvGraphicFramePr>
        <p:xfrm>
          <a:off x="9154882" y="1201765"/>
          <a:ext cx="25527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52" name="Equation" r:id="rId12" imgW="2552400" imgH="1117440" progId="Equation.DSMT4">
                  <p:embed/>
                </p:oleObj>
              </mc:Choice>
              <mc:Fallback>
                <p:oleObj name="Equation" r:id="rId12" imgW="2552400" imgH="1117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154882" y="1201765"/>
                        <a:ext cx="25527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物件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5000044"/>
              </p:ext>
            </p:extLst>
          </p:nvPr>
        </p:nvGraphicFramePr>
        <p:xfrm>
          <a:off x="9154882" y="2588985"/>
          <a:ext cx="26416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53" name="Equation" r:id="rId14" imgW="2641320" imgH="850680" progId="Equation.DSMT4">
                  <p:embed/>
                </p:oleObj>
              </mc:Choice>
              <mc:Fallback>
                <p:oleObj name="Equation" r:id="rId14" imgW="2641320" imgH="850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154882" y="2588985"/>
                        <a:ext cx="26416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7" name="直線單箭頭接點 36"/>
          <p:cNvCxnSpPr/>
          <p:nvPr/>
        </p:nvCxnSpPr>
        <p:spPr>
          <a:xfrm>
            <a:off x="8437186" y="1540951"/>
            <a:ext cx="4941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圖片 42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1546" y="1735200"/>
            <a:ext cx="6095238" cy="4571429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9615746" y="3797952"/>
            <a:ext cx="2243563" cy="3508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zh-TW" altLang="en-US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混凝土結構設計規範</a:t>
            </a:r>
            <a:r>
              <a:rPr lang="en-US" altLang="zh-TW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, 2019)</a:t>
            </a:r>
            <a:endParaRPr lang="zh-TW" altLang="en-US" sz="14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69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tlCol="0" anchor="t">
        <a:spAutoFit/>
      </a:bodyPr>
      <a:lstStyle>
        <a:defPPr algn="l">
          <a:lnSpc>
            <a:spcPct val="120000"/>
          </a:lnSpc>
          <a:defRPr sz="20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8BF5EC3-CBCF-41C7-846F-A9B4B81CCEA8}">
  <ds:schemaRefs>
    <ds:schemaRef ds:uri="http://schemas.microsoft.com/office/2006/documentManagement/types"/>
    <ds:schemaRef ds:uri="http://purl.org/dc/dcmitype/"/>
    <ds:schemaRef ds:uri="http://purl.org/dc/elements/1.1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16204</TotalTime>
  <Words>1339</Words>
  <Application>Microsoft Office PowerPoint</Application>
  <PresentationFormat>寬螢幕</PresentationFormat>
  <Paragraphs>649</Paragraphs>
  <Slides>64</Slides>
  <Notes>22</Notes>
  <HiddenSlides>0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64</vt:i4>
      </vt:variant>
    </vt:vector>
  </HeadingPairs>
  <TitlesOfParts>
    <vt:vector size="74" baseType="lpstr">
      <vt:lpstr>等线</vt:lpstr>
      <vt:lpstr>新細明體</vt:lpstr>
      <vt:lpstr>Arial</vt:lpstr>
      <vt:lpstr>Calibri</vt:lpstr>
      <vt:lpstr>Cambria Math</vt:lpstr>
      <vt:lpstr>Segoe UI</vt:lpstr>
      <vt:lpstr>Segoe UI Light</vt:lpstr>
      <vt:lpstr>Wingdings</vt:lpstr>
      <vt:lpstr>Office Theme</vt:lpstr>
      <vt:lpstr>Equation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skyran</cp:lastModifiedBy>
  <cp:revision>921</cp:revision>
  <dcterms:created xsi:type="dcterms:W3CDTF">2015-10-12T10:51:44Z</dcterms:created>
  <dcterms:modified xsi:type="dcterms:W3CDTF">2019-06-26T02:03:15Z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